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rimo" charset="1" panose="020B0604020202020204"/>
      <p:regular r:id="rId18"/>
    </p:embeddedFont>
    <p:embeddedFont>
      <p:font typeface="Advent Pro" charset="1" panose="0200050604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108972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5271885">
            <a:off x="5084651" y="834480"/>
            <a:ext cx="530618" cy="0"/>
          </a:xfrm>
          <a:prstGeom prst="line">
            <a:avLst/>
          </a:prstGeom>
          <a:ln cap="rnd" w="9525">
            <a:solidFill>
              <a:srgbClr val="E9E4C7"/>
            </a:solidFill>
            <a:prstDash val="solid"/>
            <a:headEnd type="none" len="sm" w="sm"/>
            <a:tailEnd type="none" len="sm" w="sm"/>
          </a:ln>
        </p:spPr>
      </p:sp>
      <p:sp>
        <p:nvSpPr>
          <p:cNvPr name="AutoShape 4" id="4"/>
          <p:cNvSpPr/>
          <p:nvPr/>
        </p:nvSpPr>
        <p:spPr>
          <a:xfrm rot="5271885">
            <a:off x="12722411" y="834480"/>
            <a:ext cx="530618" cy="0"/>
          </a:xfrm>
          <a:prstGeom prst="line">
            <a:avLst/>
          </a:prstGeom>
          <a:ln cap="rnd" w="9525">
            <a:solidFill>
              <a:srgbClr val="E9E4C7"/>
            </a:solidFill>
            <a:prstDash val="solid"/>
            <a:headEnd type="none" len="sm" w="sm"/>
            <a:tailEnd type="none" len="sm" w="sm"/>
          </a:ln>
        </p:spPr>
      </p:sp>
      <p:sp>
        <p:nvSpPr>
          <p:cNvPr name="AutoShape 5" id="5"/>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6" id="6"/>
          <p:cNvSpPr/>
          <p:nvPr/>
        </p:nvSpPr>
        <p:spPr>
          <a:xfrm rot="4161">
            <a:off x="1002069" y="579240"/>
            <a:ext cx="16333542" cy="0"/>
          </a:xfrm>
          <a:prstGeom prst="line">
            <a:avLst/>
          </a:prstGeom>
          <a:ln cap="rnd" w="9525">
            <a:solidFill>
              <a:srgbClr val="E9E4C7"/>
            </a:solidFill>
            <a:prstDash val="solid"/>
            <a:headEnd type="none" len="sm" w="sm"/>
            <a:tailEnd type="none" len="sm" w="sm"/>
          </a:ln>
        </p:spPr>
      </p:sp>
      <p:sp>
        <p:nvSpPr>
          <p:cNvPr name="AutoShape 7" id="7"/>
          <p:cNvSpPr/>
          <p:nvPr/>
        </p:nvSpPr>
        <p:spPr>
          <a:xfrm>
            <a:off x="-4006645" y="9729690"/>
            <a:ext cx="15658170" cy="19770"/>
          </a:xfrm>
          <a:prstGeom prst="line">
            <a:avLst/>
          </a:prstGeom>
          <a:ln cap="rnd" w="9525">
            <a:solidFill>
              <a:srgbClr val="E9E4C7"/>
            </a:solidFill>
            <a:prstDash val="solid"/>
            <a:headEnd type="none" len="sm" w="sm"/>
            <a:tailEnd type="none" len="sm" w="sm"/>
          </a:ln>
        </p:spPr>
      </p:sp>
      <p:grpSp>
        <p:nvGrpSpPr>
          <p:cNvPr name="Group 8" id="8"/>
          <p:cNvGrpSpPr/>
          <p:nvPr/>
        </p:nvGrpSpPr>
        <p:grpSpPr>
          <a:xfrm rot="0">
            <a:off x="11298960" y="1537200"/>
            <a:ext cx="5562000" cy="7639200"/>
            <a:chOff x="0" y="0"/>
            <a:chExt cx="7416000" cy="10185600"/>
          </a:xfrm>
        </p:grpSpPr>
        <p:sp>
          <p:nvSpPr>
            <p:cNvPr name="Freeform 9" id="9"/>
            <p:cNvSpPr/>
            <p:nvPr/>
          </p:nvSpPr>
          <p:spPr>
            <a:xfrm flipH="false" flipV="false" rot="0">
              <a:off x="0" y="0"/>
              <a:ext cx="7415911" cy="10185654"/>
            </a:xfrm>
            <a:custGeom>
              <a:avLst/>
              <a:gdLst/>
              <a:ahLst/>
              <a:cxnLst/>
              <a:rect r="r" b="b" t="t" l="l"/>
              <a:pathLst>
                <a:path h="10185654" w="7415911">
                  <a:moveTo>
                    <a:pt x="1235964" y="0"/>
                  </a:moveTo>
                  <a:lnTo>
                    <a:pt x="6179947" y="0"/>
                  </a:lnTo>
                  <a:cubicBezTo>
                    <a:pt x="6862572" y="0"/>
                    <a:pt x="7415911" y="553339"/>
                    <a:pt x="7415911" y="1235964"/>
                  </a:cubicBezTo>
                  <a:lnTo>
                    <a:pt x="7415911" y="10185654"/>
                  </a:lnTo>
                  <a:lnTo>
                    <a:pt x="0" y="10185654"/>
                  </a:lnTo>
                  <a:lnTo>
                    <a:pt x="0" y="1235964"/>
                  </a:lnTo>
                  <a:cubicBezTo>
                    <a:pt x="0" y="553339"/>
                    <a:pt x="553339" y="0"/>
                    <a:pt x="1235964" y="0"/>
                  </a:cubicBezTo>
                  <a:close/>
                </a:path>
              </a:pathLst>
            </a:custGeom>
            <a:blipFill>
              <a:blip r:embed="rId2"/>
              <a:stretch>
                <a:fillRect l="0" t="-16" r="-1" b="-16"/>
              </a:stretch>
            </a:blipFill>
          </p:spPr>
        </p:sp>
      </p:grpSp>
      <p:grpSp>
        <p:nvGrpSpPr>
          <p:cNvPr name="Group 10" id="10"/>
          <p:cNvGrpSpPr/>
          <p:nvPr/>
        </p:nvGrpSpPr>
        <p:grpSpPr>
          <a:xfrm rot="0">
            <a:off x="1428480" y="2457360"/>
            <a:ext cx="9372240" cy="4514400"/>
            <a:chOff x="0" y="0"/>
            <a:chExt cx="12496320" cy="6019200"/>
          </a:xfrm>
        </p:grpSpPr>
        <p:sp>
          <p:nvSpPr>
            <p:cNvPr name="Freeform 11" id="11"/>
            <p:cNvSpPr/>
            <p:nvPr/>
          </p:nvSpPr>
          <p:spPr>
            <a:xfrm flipH="false" flipV="false" rot="0">
              <a:off x="0" y="0"/>
              <a:ext cx="12496320" cy="6019200"/>
            </a:xfrm>
            <a:custGeom>
              <a:avLst/>
              <a:gdLst/>
              <a:ahLst/>
              <a:cxnLst/>
              <a:rect r="r" b="b" t="t" l="l"/>
              <a:pathLst>
                <a:path h="6019200" w="12496320">
                  <a:moveTo>
                    <a:pt x="0" y="0"/>
                  </a:moveTo>
                  <a:lnTo>
                    <a:pt x="12496320" y="0"/>
                  </a:lnTo>
                  <a:lnTo>
                    <a:pt x="12496320" y="6019200"/>
                  </a:lnTo>
                  <a:lnTo>
                    <a:pt x="0" y="6019200"/>
                  </a:lnTo>
                  <a:close/>
                </a:path>
              </a:pathLst>
            </a:custGeom>
            <a:solidFill>
              <a:srgbClr val="000000">
                <a:alpha val="0"/>
              </a:srgbClr>
            </a:solidFill>
          </p:spPr>
        </p:sp>
        <p:sp>
          <p:nvSpPr>
            <p:cNvPr name="TextBox 12" id="12"/>
            <p:cNvSpPr txBox="true"/>
            <p:nvPr/>
          </p:nvSpPr>
          <p:spPr>
            <a:xfrm>
              <a:off x="0" y="-38100"/>
              <a:ext cx="12496320" cy="6057300"/>
            </a:xfrm>
            <a:prstGeom prst="rect">
              <a:avLst/>
            </a:prstGeom>
          </p:spPr>
          <p:txBody>
            <a:bodyPr anchor="b" rtlCol="false" tIns="0" lIns="0" bIns="0" rIns="0"/>
            <a:lstStyle/>
            <a:p>
              <a:pPr algn="l">
                <a:lnSpc>
                  <a:spcPts val="10800"/>
                </a:lnSpc>
              </a:pPr>
              <a:r>
                <a:rPr lang="en-US" sz="9000" spc="-1">
                  <a:solidFill>
                    <a:srgbClr val="FFFFFC"/>
                  </a:solidFill>
                  <a:latin typeface="Arimo"/>
                  <a:ea typeface="Arimo"/>
                  <a:cs typeface="Arimo"/>
                  <a:sym typeface="Arimo"/>
                </a:rPr>
                <a:t>Recipe Sharing Platform</a:t>
              </a:r>
            </a:p>
          </p:txBody>
        </p:sp>
      </p:grpSp>
      <p:grpSp>
        <p:nvGrpSpPr>
          <p:cNvPr name="Group 13" id="13"/>
          <p:cNvGrpSpPr/>
          <p:nvPr/>
        </p:nvGrpSpPr>
        <p:grpSpPr>
          <a:xfrm rot="0">
            <a:off x="1428480" y="7677360"/>
            <a:ext cx="9372240" cy="1104480"/>
            <a:chOff x="0" y="0"/>
            <a:chExt cx="12496320" cy="1472640"/>
          </a:xfrm>
        </p:grpSpPr>
        <p:sp>
          <p:nvSpPr>
            <p:cNvPr name="Freeform 14" id="14"/>
            <p:cNvSpPr/>
            <p:nvPr/>
          </p:nvSpPr>
          <p:spPr>
            <a:xfrm flipH="false" flipV="false" rot="0">
              <a:off x="0" y="0"/>
              <a:ext cx="12496320" cy="1472640"/>
            </a:xfrm>
            <a:custGeom>
              <a:avLst/>
              <a:gdLst/>
              <a:ahLst/>
              <a:cxnLst/>
              <a:rect r="r" b="b" t="t" l="l"/>
              <a:pathLst>
                <a:path h="1472640" w="12496320">
                  <a:moveTo>
                    <a:pt x="0" y="0"/>
                  </a:moveTo>
                  <a:lnTo>
                    <a:pt x="12496320" y="0"/>
                  </a:lnTo>
                  <a:lnTo>
                    <a:pt x="12496320" y="1472640"/>
                  </a:lnTo>
                  <a:lnTo>
                    <a:pt x="0" y="1472640"/>
                  </a:lnTo>
                  <a:close/>
                </a:path>
              </a:pathLst>
            </a:custGeom>
            <a:solidFill>
              <a:srgbClr val="000000">
                <a:alpha val="0"/>
              </a:srgbClr>
            </a:solidFill>
          </p:spPr>
        </p:sp>
        <p:sp>
          <p:nvSpPr>
            <p:cNvPr name="TextBox 15" id="15"/>
            <p:cNvSpPr txBox="true"/>
            <p:nvPr/>
          </p:nvSpPr>
          <p:spPr>
            <a:xfrm>
              <a:off x="0" y="-9525"/>
              <a:ext cx="12496320" cy="1482165"/>
            </a:xfrm>
            <a:prstGeom prst="rect">
              <a:avLst/>
            </a:prstGeom>
          </p:spPr>
          <p:txBody>
            <a:bodyPr anchor="t" rtlCol="false" tIns="0" lIns="0" bIns="0" rIns="0"/>
            <a:lstStyle/>
            <a:p>
              <a:pPr algn="l">
                <a:lnSpc>
                  <a:spcPts val="3359"/>
                </a:lnSpc>
              </a:pPr>
              <a:r>
                <a:rPr lang="en-US" sz="2799" spc="-1">
                  <a:solidFill>
                    <a:srgbClr val="FFFFFC"/>
                  </a:solidFill>
                  <a:latin typeface="Advent Pro"/>
                  <a:ea typeface="Advent Pro"/>
                  <a:cs typeface="Advent Pro"/>
                  <a:sym typeface="Advent Pro"/>
                </a:rPr>
                <a:t>An Overview of Development with MERN STACK </a:t>
              </a:r>
            </a:p>
          </p:txBody>
        </p:sp>
      </p:grpSp>
      <p:sp>
        <p:nvSpPr>
          <p:cNvPr name="TextBox 16" id="16"/>
          <p:cNvSpPr txBox="true"/>
          <p:nvPr/>
        </p:nvSpPr>
        <p:spPr>
          <a:xfrm rot="0">
            <a:off x="2852314" y="8562157"/>
            <a:ext cx="5015061" cy="1143000"/>
          </a:xfrm>
          <a:prstGeom prst="rect">
            <a:avLst/>
          </a:prstGeom>
        </p:spPr>
        <p:txBody>
          <a:bodyPr anchor="t" rtlCol="false" tIns="0" lIns="0" bIns="0" rIns="0">
            <a:spAutoFit/>
          </a:bodyPr>
          <a:lstStyle/>
          <a:p>
            <a:pPr algn="ctr">
              <a:lnSpc>
                <a:spcPts val="3840"/>
              </a:lnSpc>
            </a:pPr>
            <a:r>
              <a:rPr lang="en-US" sz="3200">
                <a:solidFill>
                  <a:srgbClr val="FFFFFF"/>
                </a:solidFill>
                <a:latin typeface="Arimo"/>
                <a:ea typeface="Arimo"/>
                <a:cs typeface="Arimo"/>
                <a:sym typeface="Arimo"/>
              </a:rPr>
              <a:t>By R.Keerthika(220901040)</a:t>
            </a:r>
          </a:p>
          <a:p>
            <a:pPr algn="ctr">
              <a:lnSpc>
                <a:spcPts val="1680"/>
              </a:lnSpc>
            </a:pPr>
            <a:r>
              <a:rPr lang="en-US" sz="1400">
                <a:solidFill>
                  <a:srgbClr val="FFFFFF"/>
                </a:solidFill>
                <a:latin typeface="Arimo"/>
                <a:ea typeface="Arimo"/>
                <a:cs typeface="Arimo"/>
                <a:sym typeface="Arimo"/>
              </a:rPr>
              <a:t>3rd year Electrical and Electronics engineering R</a:t>
            </a:r>
          </a:p>
          <a:p>
            <a:pPr algn="ctr">
              <a:lnSpc>
                <a:spcPts val="1680"/>
              </a:lnSpc>
            </a:pPr>
            <a:r>
              <a:rPr lang="en-US" sz="1400">
                <a:solidFill>
                  <a:srgbClr val="FFFFFF"/>
                </a:solidFill>
                <a:latin typeface="Arimo"/>
                <a:ea typeface="Arimo"/>
                <a:cs typeface="Arimo"/>
                <a:sym typeface="Arimo"/>
              </a:rPr>
              <a:t>from Rajalakshmi engineering college </a:t>
            </a:r>
          </a:p>
          <a:p>
            <a:pPr algn="ctr">
              <a:lnSpc>
                <a:spcPts val="1680"/>
              </a:lnSpc>
              <a:spcBef>
                <a:spcPct val="0"/>
              </a:spcBef>
            </a:pPr>
            <a:r>
              <a:rPr lang="en-US" sz="1400" spc="0">
                <a:solidFill>
                  <a:srgbClr val="FFFFFF"/>
                </a:solidFill>
                <a:latin typeface="Arimo"/>
                <a:ea typeface="Arimo"/>
                <a:cs typeface="Arimo"/>
                <a:sym typeface="Arimo"/>
              </a:rPr>
              <a:t>Chennai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4" id="4"/>
          <p:cNvGrpSpPr/>
          <p:nvPr/>
        </p:nvGrpSpPr>
        <p:grpSpPr>
          <a:xfrm rot="0">
            <a:off x="1447920" y="895680"/>
            <a:ext cx="15410880" cy="1142640"/>
            <a:chOff x="0" y="0"/>
            <a:chExt cx="20547840" cy="1523520"/>
          </a:xfrm>
        </p:grpSpPr>
        <p:sp>
          <p:nvSpPr>
            <p:cNvPr name="Freeform 5" id="5"/>
            <p:cNvSpPr/>
            <p:nvPr/>
          </p:nvSpPr>
          <p:spPr>
            <a:xfrm flipH="false" flipV="false" rot="0">
              <a:off x="0" y="0"/>
              <a:ext cx="20547840" cy="1523520"/>
            </a:xfrm>
            <a:custGeom>
              <a:avLst/>
              <a:gdLst/>
              <a:ahLst/>
              <a:cxnLst/>
              <a:rect r="r" b="b" t="t" l="l"/>
              <a:pathLst>
                <a:path h="1523520" w="20547840">
                  <a:moveTo>
                    <a:pt x="0" y="0"/>
                  </a:moveTo>
                  <a:lnTo>
                    <a:pt x="20547840" y="0"/>
                  </a:lnTo>
                  <a:lnTo>
                    <a:pt x="20547840" y="1523520"/>
                  </a:lnTo>
                  <a:lnTo>
                    <a:pt x="0" y="1523520"/>
                  </a:lnTo>
                  <a:close/>
                </a:path>
              </a:pathLst>
            </a:custGeom>
            <a:solidFill>
              <a:srgbClr val="000000">
                <a:alpha val="0"/>
              </a:srgbClr>
            </a:solidFill>
          </p:spPr>
        </p:sp>
        <p:sp>
          <p:nvSpPr>
            <p:cNvPr name="TextBox 6" id="6"/>
            <p:cNvSpPr txBox="true"/>
            <p:nvPr/>
          </p:nvSpPr>
          <p:spPr>
            <a:xfrm>
              <a:off x="0" y="-19050"/>
              <a:ext cx="20547840" cy="1542570"/>
            </a:xfrm>
            <a:prstGeom prst="rect">
              <a:avLst/>
            </a:prstGeom>
          </p:spPr>
          <p:txBody>
            <a:bodyPr anchor="t" rtlCol="false" tIns="0" lIns="0" bIns="0" rIns="0"/>
            <a:lstStyle/>
            <a:p>
              <a:pPr algn="ctr">
                <a:lnSpc>
                  <a:spcPts val="6286"/>
                </a:lnSpc>
              </a:pPr>
              <a:r>
                <a:rPr lang="en-US" sz="5238" spc="-1">
                  <a:solidFill>
                    <a:srgbClr val="FFFFFC"/>
                  </a:solidFill>
                  <a:latin typeface="Arimo"/>
                  <a:ea typeface="Arimo"/>
                  <a:cs typeface="Arimo"/>
                  <a:sym typeface="Arimo"/>
                </a:rPr>
                <a:t>Collaboration and Real-time Features</a:t>
              </a:r>
            </a:p>
          </p:txBody>
        </p:sp>
      </p:grpSp>
      <p:grpSp>
        <p:nvGrpSpPr>
          <p:cNvPr name="Group 7" id="7"/>
          <p:cNvGrpSpPr/>
          <p:nvPr/>
        </p:nvGrpSpPr>
        <p:grpSpPr>
          <a:xfrm rot="0">
            <a:off x="1447920" y="1828710"/>
            <a:ext cx="16156157" cy="6629580"/>
            <a:chOff x="0" y="0"/>
            <a:chExt cx="20547840" cy="8431680"/>
          </a:xfrm>
        </p:grpSpPr>
        <p:sp>
          <p:nvSpPr>
            <p:cNvPr name="Freeform 8" id="8"/>
            <p:cNvSpPr/>
            <p:nvPr/>
          </p:nvSpPr>
          <p:spPr>
            <a:xfrm flipH="false" flipV="false" rot="0">
              <a:off x="0" y="0"/>
              <a:ext cx="20547840" cy="8431680"/>
            </a:xfrm>
            <a:custGeom>
              <a:avLst/>
              <a:gdLst/>
              <a:ahLst/>
              <a:cxnLst/>
              <a:rect r="r" b="b" t="t" l="l"/>
              <a:pathLst>
                <a:path h="8431680" w="20547840">
                  <a:moveTo>
                    <a:pt x="0" y="0"/>
                  </a:moveTo>
                  <a:lnTo>
                    <a:pt x="20547840" y="0"/>
                  </a:lnTo>
                  <a:lnTo>
                    <a:pt x="20547840" y="8431680"/>
                  </a:lnTo>
                  <a:lnTo>
                    <a:pt x="0" y="8431680"/>
                  </a:lnTo>
                  <a:close/>
                </a:path>
              </a:pathLst>
            </a:custGeom>
            <a:solidFill>
              <a:srgbClr val="000000">
                <a:alpha val="0"/>
              </a:srgbClr>
            </a:solidFill>
          </p:spPr>
        </p:sp>
        <p:sp>
          <p:nvSpPr>
            <p:cNvPr name="TextBox 9" id="9"/>
            <p:cNvSpPr txBox="true"/>
            <p:nvPr/>
          </p:nvSpPr>
          <p:spPr>
            <a:xfrm>
              <a:off x="0" y="-9525"/>
              <a:ext cx="20547840" cy="8441205"/>
            </a:xfrm>
            <a:prstGeom prst="rect">
              <a:avLst/>
            </a:prstGeom>
          </p:spPr>
          <p:txBody>
            <a:bodyPr anchor="t" rtlCol="false" tIns="0" lIns="0" bIns="0" rIns="0"/>
            <a:lstStyle/>
            <a:p>
              <a:pPr algn="l">
                <a:lnSpc>
                  <a:spcPts val="3359"/>
                </a:lnSpc>
              </a:pPr>
              <a:r>
                <a:rPr lang="en-US" sz="2799" spc="-1">
                  <a:solidFill>
                    <a:srgbClr val="FFFFFC"/>
                  </a:solidFill>
                  <a:latin typeface="Advent Pro"/>
                  <a:ea typeface="Advent Pro"/>
                  <a:cs typeface="Advent Pro"/>
                  <a:sym typeface="Advent Pro"/>
                </a:rPr>
                <a:t>Real-time features are implemented using WebSockets, which allow users to see changes in recipes or comments immediately as they happen. This collaborative environment encourages interaction among users, where they can share feedback, edit recipes jointly, and engage in discussions. Notifications alert users to updates, enhancing communication and a sense of community within the platform.</a:t>
              </a:r>
            </a:p>
          </p:txBody>
        </p:sp>
      </p:grpSp>
      <p:sp>
        <p:nvSpPr>
          <p:cNvPr name="Freeform 10" id="10"/>
          <p:cNvSpPr/>
          <p:nvPr/>
        </p:nvSpPr>
        <p:spPr>
          <a:xfrm flipH="false" flipV="false" rot="0">
            <a:off x="5165830" y="4307925"/>
            <a:ext cx="7947182" cy="5979075"/>
          </a:xfrm>
          <a:custGeom>
            <a:avLst/>
            <a:gdLst/>
            <a:ahLst/>
            <a:cxnLst/>
            <a:rect r="r" b="b" t="t" l="l"/>
            <a:pathLst>
              <a:path h="5979075" w="7947182">
                <a:moveTo>
                  <a:pt x="0" y="0"/>
                </a:moveTo>
                <a:lnTo>
                  <a:pt x="7947182" y="0"/>
                </a:lnTo>
                <a:lnTo>
                  <a:pt x="7947182" y="5979075"/>
                </a:lnTo>
                <a:lnTo>
                  <a:pt x="0" y="5979075"/>
                </a:lnTo>
                <a:lnTo>
                  <a:pt x="0" y="0"/>
                </a:lnTo>
                <a:close/>
              </a:path>
            </a:pathLst>
          </a:custGeom>
          <a:blipFill>
            <a:blip r:embed="rId2"/>
            <a:stretch>
              <a:fillRect l="0" t="-176" r="0" b="-176"/>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4" id="4"/>
          <p:cNvGrpSpPr/>
          <p:nvPr/>
        </p:nvGrpSpPr>
        <p:grpSpPr>
          <a:xfrm rot="0">
            <a:off x="1447920" y="895680"/>
            <a:ext cx="15410880" cy="1142640"/>
            <a:chOff x="0" y="0"/>
            <a:chExt cx="20547840" cy="1523520"/>
          </a:xfrm>
        </p:grpSpPr>
        <p:sp>
          <p:nvSpPr>
            <p:cNvPr name="Freeform 5" id="5"/>
            <p:cNvSpPr/>
            <p:nvPr/>
          </p:nvSpPr>
          <p:spPr>
            <a:xfrm flipH="false" flipV="false" rot="0">
              <a:off x="0" y="0"/>
              <a:ext cx="20547840" cy="1523520"/>
            </a:xfrm>
            <a:custGeom>
              <a:avLst/>
              <a:gdLst/>
              <a:ahLst/>
              <a:cxnLst/>
              <a:rect r="r" b="b" t="t" l="l"/>
              <a:pathLst>
                <a:path h="1523520" w="20547840">
                  <a:moveTo>
                    <a:pt x="0" y="0"/>
                  </a:moveTo>
                  <a:lnTo>
                    <a:pt x="20547840" y="0"/>
                  </a:lnTo>
                  <a:lnTo>
                    <a:pt x="20547840" y="1523520"/>
                  </a:lnTo>
                  <a:lnTo>
                    <a:pt x="0" y="1523520"/>
                  </a:lnTo>
                  <a:close/>
                </a:path>
              </a:pathLst>
            </a:custGeom>
            <a:solidFill>
              <a:srgbClr val="000000">
                <a:alpha val="0"/>
              </a:srgbClr>
            </a:solidFill>
          </p:spPr>
        </p:sp>
        <p:sp>
          <p:nvSpPr>
            <p:cNvPr name="TextBox 6" id="6"/>
            <p:cNvSpPr txBox="true"/>
            <p:nvPr/>
          </p:nvSpPr>
          <p:spPr>
            <a:xfrm>
              <a:off x="0" y="-19050"/>
              <a:ext cx="20547840" cy="1542570"/>
            </a:xfrm>
            <a:prstGeom prst="rect">
              <a:avLst/>
            </a:prstGeom>
          </p:spPr>
          <p:txBody>
            <a:bodyPr anchor="t" rtlCol="false" tIns="0" lIns="0" bIns="0" rIns="0"/>
            <a:lstStyle/>
            <a:p>
              <a:pPr algn="ctr">
                <a:lnSpc>
                  <a:spcPts val="6286"/>
                </a:lnSpc>
              </a:pPr>
              <a:r>
                <a:rPr lang="en-US" sz="5238" spc="-1">
                  <a:solidFill>
                    <a:srgbClr val="FFFFFC"/>
                  </a:solidFill>
                  <a:latin typeface="Arimo"/>
                  <a:ea typeface="Arimo"/>
                  <a:cs typeface="Arimo"/>
                  <a:sym typeface="Arimo"/>
                </a:rPr>
                <a:t>Conclusions</a:t>
              </a:r>
            </a:p>
          </p:txBody>
        </p:sp>
      </p:grpSp>
      <p:grpSp>
        <p:nvGrpSpPr>
          <p:cNvPr name="Group 7" id="7"/>
          <p:cNvGrpSpPr/>
          <p:nvPr/>
        </p:nvGrpSpPr>
        <p:grpSpPr>
          <a:xfrm rot="0">
            <a:off x="1447920" y="2628720"/>
            <a:ext cx="15410880" cy="6323760"/>
            <a:chOff x="0" y="0"/>
            <a:chExt cx="20547840" cy="8431680"/>
          </a:xfrm>
        </p:grpSpPr>
        <p:sp>
          <p:nvSpPr>
            <p:cNvPr name="Freeform 8" id="8"/>
            <p:cNvSpPr/>
            <p:nvPr/>
          </p:nvSpPr>
          <p:spPr>
            <a:xfrm flipH="false" flipV="false" rot="0">
              <a:off x="0" y="0"/>
              <a:ext cx="20547840" cy="8431680"/>
            </a:xfrm>
            <a:custGeom>
              <a:avLst/>
              <a:gdLst/>
              <a:ahLst/>
              <a:cxnLst/>
              <a:rect r="r" b="b" t="t" l="l"/>
              <a:pathLst>
                <a:path h="8431680" w="20547840">
                  <a:moveTo>
                    <a:pt x="0" y="0"/>
                  </a:moveTo>
                  <a:lnTo>
                    <a:pt x="20547840" y="0"/>
                  </a:lnTo>
                  <a:lnTo>
                    <a:pt x="20547840" y="8431680"/>
                  </a:lnTo>
                  <a:lnTo>
                    <a:pt x="0" y="8431680"/>
                  </a:lnTo>
                  <a:close/>
                </a:path>
              </a:pathLst>
            </a:custGeom>
            <a:solidFill>
              <a:srgbClr val="000000">
                <a:alpha val="0"/>
              </a:srgbClr>
            </a:solidFill>
          </p:spPr>
        </p:sp>
        <p:sp>
          <p:nvSpPr>
            <p:cNvPr name="TextBox 9" id="9"/>
            <p:cNvSpPr txBox="true"/>
            <p:nvPr/>
          </p:nvSpPr>
          <p:spPr>
            <a:xfrm>
              <a:off x="0" y="-9525"/>
              <a:ext cx="20547840" cy="8441205"/>
            </a:xfrm>
            <a:prstGeom prst="rect">
              <a:avLst/>
            </a:prstGeom>
          </p:spPr>
          <p:txBody>
            <a:bodyPr anchor="t" rtlCol="false" tIns="0" lIns="0" bIns="0" rIns="0"/>
            <a:lstStyle/>
            <a:p>
              <a:pPr algn="l">
                <a:lnSpc>
                  <a:spcPts val="3359"/>
                </a:lnSpc>
              </a:pPr>
              <a:r>
                <a:rPr lang="en-US" sz="2799" spc="-1">
                  <a:solidFill>
                    <a:srgbClr val="FFFFFC"/>
                  </a:solidFill>
                  <a:latin typeface="Advent Pro"/>
                  <a:ea typeface="Advent Pro"/>
                  <a:cs typeface="Advent Pro"/>
                  <a:sym typeface="Advent Pro"/>
                </a:rPr>
                <a:t>In summary, the Recipe Sharing Platform effectively combines modern web technologies to create a dynamic and user-friendly experience. By leveraging React and Express.js, the platform supports collaborative cooking, enhances user interaction, and facilitates real-time updates. The implementation of a versatile tech stack ensures a seamless experience for users sharing their culinary creations.</a:t>
              </a: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108972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5271885">
            <a:off x="5084651" y="834480"/>
            <a:ext cx="530618" cy="0"/>
          </a:xfrm>
          <a:prstGeom prst="line">
            <a:avLst/>
          </a:prstGeom>
          <a:ln cap="rnd" w="9525">
            <a:solidFill>
              <a:srgbClr val="E9E4C7"/>
            </a:solidFill>
            <a:prstDash val="solid"/>
            <a:headEnd type="none" len="sm" w="sm"/>
            <a:tailEnd type="none" len="sm" w="sm"/>
          </a:ln>
        </p:spPr>
      </p:sp>
      <p:sp>
        <p:nvSpPr>
          <p:cNvPr name="AutoShape 4" id="4"/>
          <p:cNvSpPr/>
          <p:nvPr/>
        </p:nvSpPr>
        <p:spPr>
          <a:xfrm rot="5271885">
            <a:off x="12722411" y="834480"/>
            <a:ext cx="530618" cy="0"/>
          </a:xfrm>
          <a:prstGeom prst="line">
            <a:avLst/>
          </a:prstGeom>
          <a:ln cap="rnd" w="9525">
            <a:solidFill>
              <a:srgbClr val="E9E4C7"/>
            </a:solidFill>
            <a:prstDash val="solid"/>
            <a:headEnd type="none" len="sm" w="sm"/>
            <a:tailEnd type="none" len="sm" w="sm"/>
          </a:ln>
        </p:spPr>
      </p:sp>
      <p:sp>
        <p:nvSpPr>
          <p:cNvPr name="AutoShape 5" id="5"/>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6" id="6"/>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7" id="7"/>
          <p:cNvGrpSpPr/>
          <p:nvPr/>
        </p:nvGrpSpPr>
        <p:grpSpPr>
          <a:xfrm rot="0">
            <a:off x="8549805" y="4700494"/>
            <a:ext cx="8895600" cy="2113920"/>
            <a:chOff x="0" y="0"/>
            <a:chExt cx="11860800" cy="2818560"/>
          </a:xfrm>
        </p:grpSpPr>
        <p:sp>
          <p:nvSpPr>
            <p:cNvPr name="Freeform 8" id="8"/>
            <p:cNvSpPr/>
            <p:nvPr/>
          </p:nvSpPr>
          <p:spPr>
            <a:xfrm flipH="false" flipV="false" rot="0">
              <a:off x="0" y="0"/>
              <a:ext cx="11860800" cy="2818560"/>
            </a:xfrm>
            <a:custGeom>
              <a:avLst/>
              <a:gdLst/>
              <a:ahLst/>
              <a:cxnLst/>
              <a:rect r="r" b="b" t="t" l="l"/>
              <a:pathLst>
                <a:path h="2818560" w="11860800">
                  <a:moveTo>
                    <a:pt x="0" y="0"/>
                  </a:moveTo>
                  <a:lnTo>
                    <a:pt x="11860800" y="0"/>
                  </a:lnTo>
                  <a:lnTo>
                    <a:pt x="11860800" y="2818560"/>
                  </a:lnTo>
                  <a:lnTo>
                    <a:pt x="0" y="2818560"/>
                  </a:lnTo>
                  <a:close/>
                </a:path>
              </a:pathLst>
            </a:custGeom>
            <a:solidFill>
              <a:srgbClr val="000000">
                <a:alpha val="0"/>
              </a:srgbClr>
            </a:solidFill>
          </p:spPr>
        </p:sp>
        <p:sp>
          <p:nvSpPr>
            <p:cNvPr name="TextBox 9" id="9"/>
            <p:cNvSpPr txBox="true"/>
            <p:nvPr/>
          </p:nvSpPr>
          <p:spPr>
            <a:xfrm>
              <a:off x="0" y="-28575"/>
              <a:ext cx="11860800" cy="2847135"/>
            </a:xfrm>
            <a:prstGeom prst="rect">
              <a:avLst/>
            </a:prstGeom>
          </p:spPr>
          <p:txBody>
            <a:bodyPr anchor="t" rtlCol="false" tIns="0" lIns="0" bIns="0" rIns="0"/>
            <a:lstStyle/>
            <a:p>
              <a:pPr algn="l">
                <a:lnSpc>
                  <a:spcPts val="11999"/>
                </a:lnSpc>
              </a:pPr>
              <a:r>
                <a:rPr lang="en-US" sz="9999" spc="-2">
                  <a:solidFill>
                    <a:srgbClr val="FFFFFC"/>
                  </a:solidFill>
                  <a:latin typeface="Arimo"/>
                  <a:ea typeface="Arimo"/>
                  <a:cs typeface="Arimo"/>
                  <a:sym typeface="Arimo"/>
                </a:rPr>
                <a:t>Thank you!</a:t>
              </a:r>
            </a:p>
          </p:txBody>
        </p:sp>
      </p:grpSp>
      <p:grpSp>
        <p:nvGrpSpPr>
          <p:cNvPr name="Group 10" id="10"/>
          <p:cNvGrpSpPr/>
          <p:nvPr/>
        </p:nvGrpSpPr>
        <p:grpSpPr>
          <a:xfrm rot="0">
            <a:off x="1434960" y="1537200"/>
            <a:ext cx="5562000" cy="7639200"/>
            <a:chOff x="0" y="0"/>
            <a:chExt cx="7416000" cy="10185600"/>
          </a:xfrm>
        </p:grpSpPr>
        <p:sp>
          <p:nvSpPr>
            <p:cNvPr name="Freeform 11" id="11"/>
            <p:cNvSpPr/>
            <p:nvPr/>
          </p:nvSpPr>
          <p:spPr>
            <a:xfrm flipH="false" flipV="false" rot="0">
              <a:off x="0" y="0"/>
              <a:ext cx="7415911" cy="10185654"/>
            </a:xfrm>
            <a:custGeom>
              <a:avLst/>
              <a:gdLst/>
              <a:ahLst/>
              <a:cxnLst/>
              <a:rect r="r" b="b" t="t" l="l"/>
              <a:pathLst>
                <a:path h="10185654" w="7415911">
                  <a:moveTo>
                    <a:pt x="1235964" y="0"/>
                  </a:moveTo>
                  <a:lnTo>
                    <a:pt x="6179947" y="0"/>
                  </a:lnTo>
                  <a:cubicBezTo>
                    <a:pt x="6862572" y="0"/>
                    <a:pt x="7415911" y="553339"/>
                    <a:pt x="7415911" y="1235964"/>
                  </a:cubicBezTo>
                  <a:lnTo>
                    <a:pt x="7415911" y="10185654"/>
                  </a:lnTo>
                  <a:lnTo>
                    <a:pt x="0" y="10185654"/>
                  </a:lnTo>
                  <a:lnTo>
                    <a:pt x="0" y="1235964"/>
                  </a:lnTo>
                  <a:cubicBezTo>
                    <a:pt x="0" y="553339"/>
                    <a:pt x="553339" y="0"/>
                    <a:pt x="1235964" y="0"/>
                  </a:cubicBezTo>
                  <a:close/>
                </a:path>
              </a:pathLst>
            </a:custGeom>
            <a:blipFill>
              <a:blip r:embed="rId2"/>
              <a:stretch>
                <a:fillRect l="-1" t="0" r="-2" b="0"/>
              </a:stretch>
            </a:blipFill>
          </p:spPr>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4" id="4"/>
          <p:cNvGrpSpPr/>
          <p:nvPr/>
        </p:nvGrpSpPr>
        <p:grpSpPr>
          <a:xfrm rot="0">
            <a:off x="8915760" y="2990880"/>
            <a:ext cx="7333200" cy="2837520"/>
            <a:chOff x="0" y="0"/>
            <a:chExt cx="9777600" cy="3783360"/>
          </a:xfrm>
        </p:grpSpPr>
        <p:sp>
          <p:nvSpPr>
            <p:cNvPr name="Freeform 5" id="5"/>
            <p:cNvSpPr/>
            <p:nvPr/>
          </p:nvSpPr>
          <p:spPr>
            <a:xfrm flipH="false" flipV="false" rot="0">
              <a:off x="0" y="0"/>
              <a:ext cx="9777600" cy="3783360"/>
            </a:xfrm>
            <a:custGeom>
              <a:avLst/>
              <a:gdLst/>
              <a:ahLst/>
              <a:cxnLst/>
              <a:rect r="r" b="b" t="t" l="l"/>
              <a:pathLst>
                <a:path h="3783360" w="9777600">
                  <a:moveTo>
                    <a:pt x="0" y="0"/>
                  </a:moveTo>
                  <a:lnTo>
                    <a:pt x="9777600" y="0"/>
                  </a:lnTo>
                  <a:lnTo>
                    <a:pt x="9777600" y="3783360"/>
                  </a:lnTo>
                  <a:lnTo>
                    <a:pt x="0" y="3783360"/>
                  </a:lnTo>
                  <a:close/>
                </a:path>
              </a:pathLst>
            </a:custGeom>
            <a:solidFill>
              <a:srgbClr val="000000">
                <a:alpha val="0"/>
              </a:srgbClr>
            </a:solidFill>
          </p:spPr>
        </p:sp>
        <p:sp>
          <p:nvSpPr>
            <p:cNvPr name="TextBox 6" id="6"/>
            <p:cNvSpPr txBox="true"/>
            <p:nvPr/>
          </p:nvSpPr>
          <p:spPr>
            <a:xfrm>
              <a:off x="0" y="-38100"/>
              <a:ext cx="9777600" cy="3821460"/>
            </a:xfrm>
            <a:prstGeom prst="rect">
              <a:avLst/>
            </a:prstGeom>
          </p:spPr>
          <p:txBody>
            <a:bodyPr anchor="b" rtlCol="false" tIns="0" lIns="0" bIns="0" rIns="0"/>
            <a:lstStyle/>
            <a:p>
              <a:pPr algn="r">
                <a:lnSpc>
                  <a:spcPts val="6719"/>
                </a:lnSpc>
              </a:pPr>
              <a:r>
                <a:rPr lang="en-US" sz="5599" spc="-1">
                  <a:solidFill>
                    <a:srgbClr val="FFFFFC"/>
                  </a:solidFill>
                  <a:latin typeface="Arimo"/>
                  <a:ea typeface="Arimo"/>
                  <a:cs typeface="Arimo"/>
                  <a:sym typeface="Arimo"/>
                </a:rPr>
                <a:t>Introduction</a:t>
              </a:r>
            </a:p>
          </p:txBody>
        </p:sp>
      </p:grpSp>
      <p:grpSp>
        <p:nvGrpSpPr>
          <p:cNvPr name="Group 7" id="7"/>
          <p:cNvGrpSpPr/>
          <p:nvPr/>
        </p:nvGrpSpPr>
        <p:grpSpPr>
          <a:xfrm rot="0">
            <a:off x="8915760" y="5677200"/>
            <a:ext cx="7333200" cy="1618560"/>
            <a:chOff x="0" y="0"/>
            <a:chExt cx="9777600" cy="2158080"/>
          </a:xfrm>
        </p:grpSpPr>
        <p:sp>
          <p:nvSpPr>
            <p:cNvPr name="Freeform 8" id="8"/>
            <p:cNvSpPr/>
            <p:nvPr/>
          </p:nvSpPr>
          <p:spPr>
            <a:xfrm flipH="false" flipV="false" rot="0">
              <a:off x="0" y="0"/>
              <a:ext cx="9777600" cy="2158080"/>
            </a:xfrm>
            <a:custGeom>
              <a:avLst/>
              <a:gdLst/>
              <a:ahLst/>
              <a:cxnLst/>
              <a:rect r="r" b="b" t="t" l="l"/>
              <a:pathLst>
                <a:path h="2158080" w="9777600">
                  <a:moveTo>
                    <a:pt x="0" y="0"/>
                  </a:moveTo>
                  <a:lnTo>
                    <a:pt x="9777600" y="0"/>
                  </a:lnTo>
                  <a:lnTo>
                    <a:pt x="9777600" y="2158080"/>
                  </a:lnTo>
                  <a:lnTo>
                    <a:pt x="0" y="2158080"/>
                  </a:lnTo>
                  <a:close/>
                </a:path>
              </a:pathLst>
            </a:custGeom>
            <a:solidFill>
              <a:srgbClr val="000000">
                <a:alpha val="0"/>
              </a:srgbClr>
            </a:solidFill>
          </p:spPr>
        </p:sp>
        <p:sp>
          <p:nvSpPr>
            <p:cNvPr name="TextBox 9" id="9"/>
            <p:cNvSpPr txBox="true"/>
            <p:nvPr/>
          </p:nvSpPr>
          <p:spPr>
            <a:xfrm>
              <a:off x="0" y="-9525"/>
              <a:ext cx="9777600" cy="2167605"/>
            </a:xfrm>
            <a:prstGeom prst="rect">
              <a:avLst/>
            </a:prstGeom>
          </p:spPr>
          <p:txBody>
            <a:bodyPr anchor="t" rtlCol="false" tIns="0" lIns="0" bIns="0" rIns="0"/>
            <a:lstStyle/>
            <a:p>
              <a:pPr algn="r">
                <a:lnSpc>
                  <a:spcPts val="2519"/>
                </a:lnSpc>
              </a:pPr>
              <a:r>
                <a:rPr lang="en-US" sz="2099" spc="-2">
                  <a:solidFill>
                    <a:srgbClr val="FFFFFC"/>
                  </a:solidFill>
                  <a:latin typeface="Advent Pro"/>
                  <a:ea typeface="Advent Pro"/>
                  <a:cs typeface="Advent Pro"/>
                  <a:sym typeface="Advent Pro"/>
                </a:rPr>
                <a:t>This presentation outlines the development of a Recipe Sharing Platform using React and ExpressJS. It highlights the key features, technologies employed, and the overall user experience designed to facilitate recipe management and sharing.</a:t>
              </a:r>
            </a:p>
          </p:txBody>
        </p:sp>
      </p:grpSp>
      <p:grpSp>
        <p:nvGrpSpPr>
          <p:cNvPr name="Group 10" id="10"/>
          <p:cNvGrpSpPr/>
          <p:nvPr/>
        </p:nvGrpSpPr>
        <p:grpSpPr>
          <a:xfrm rot="0">
            <a:off x="1861200" y="1323360"/>
            <a:ext cx="5621040" cy="7639200"/>
            <a:chOff x="0" y="0"/>
            <a:chExt cx="7494720" cy="10185600"/>
          </a:xfrm>
        </p:grpSpPr>
        <p:sp>
          <p:nvSpPr>
            <p:cNvPr name="Freeform 11" id="11"/>
            <p:cNvSpPr/>
            <p:nvPr/>
          </p:nvSpPr>
          <p:spPr>
            <a:xfrm flipH="false" flipV="false" rot="0">
              <a:off x="0" y="0"/>
              <a:ext cx="7494778" cy="10185654"/>
            </a:xfrm>
            <a:custGeom>
              <a:avLst/>
              <a:gdLst/>
              <a:ahLst/>
              <a:cxnLst/>
              <a:rect r="r" b="b" t="t" l="l"/>
              <a:pathLst>
                <a:path h="10185654" w="7494778">
                  <a:moveTo>
                    <a:pt x="3747389" y="0"/>
                  </a:moveTo>
                  <a:cubicBezTo>
                    <a:pt x="5816981" y="0"/>
                    <a:pt x="7494778" y="1677797"/>
                    <a:pt x="7494778" y="3747389"/>
                  </a:cubicBezTo>
                  <a:lnTo>
                    <a:pt x="7494778" y="10185654"/>
                  </a:lnTo>
                  <a:lnTo>
                    <a:pt x="0" y="10185654"/>
                  </a:lnTo>
                  <a:lnTo>
                    <a:pt x="0" y="3747389"/>
                  </a:lnTo>
                  <a:cubicBezTo>
                    <a:pt x="0" y="1677797"/>
                    <a:pt x="1677797" y="0"/>
                    <a:pt x="3747389" y="0"/>
                  </a:cubicBezTo>
                  <a:close/>
                </a:path>
              </a:pathLst>
            </a:custGeom>
            <a:blipFill>
              <a:blip r:embed="rId2"/>
              <a:stretch>
                <a:fillRect l="0" t="-134" r="0" b="-134"/>
              </a:stretch>
            </a:blipFill>
          </p:spPr>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4" id="4"/>
          <p:cNvGrpSpPr/>
          <p:nvPr/>
        </p:nvGrpSpPr>
        <p:grpSpPr>
          <a:xfrm rot="0">
            <a:off x="10536480" y="1323360"/>
            <a:ext cx="5562000" cy="7639200"/>
            <a:chOff x="0" y="0"/>
            <a:chExt cx="7416000" cy="10185600"/>
          </a:xfrm>
        </p:grpSpPr>
        <p:sp>
          <p:nvSpPr>
            <p:cNvPr name="Freeform 5" id="5"/>
            <p:cNvSpPr/>
            <p:nvPr/>
          </p:nvSpPr>
          <p:spPr>
            <a:xfrm flipH="false" flipV="false" rot="0">
              <a:off x="0" y="0"/>
              <a:ext cx="7416038" cy="10185654"/>
            </a:xfrm>
            <a:custGeom>
              <a:avLst/>
              <a:gdLst/>
              <a:ahLst/>
              <a:cxnLst/>
              <a:rect r="r" b="b" t="t" l="l"/>
              <a:pathLst>
                <a:path h="10185654" w="7416038">
                  <a:moveTo>
                    <a:pt x="3708019" y="0"/>
                  </a:moveTo>
                  <a:cubicBezTo>
                    <a:pt x="5755894" y="0"/>
                    <a:pt x="7416038" y="1660144"/>
                    <a:pt x="7416038" y="3708019"/>
                  </a:cubicBezTo>
                  <a:lnTo>
                    <a:pt x="7416038" y="10185654"/>
                  </a:lnTo>
                  <a:lnTo>
                    <a:pt x="0" y="10185654"/>
                  </a:lnTo>
                  <a:lnTo>
                    <a:pt x="0" y="3708019"/>
                  </a:lnTo>
                  <a:cubicBezTo>
                    <a:pt x="0" y="1660144"/>
                    <a:pt x="1660144" y="0"/>
                    <a:pt x="3708019" y="0"/>
                  </a:cubicBezTo>
                  <a:close/>
                </a:path>
              </a:pathLst>
            </a:custGeom>
            <a:blipFill>
              <a:blip r:embed="rId2"/>
              <a:stretch>
                <a:fillRect l="0" t="-73" r="0" b="-73"/>
              </a:stretch>
            </a:blipFill>
          </p:spPr>
        </p:sp>
      </p:grpSp>
      <p:grpSp>
        <p:nvGrpSpPr>
          <p:cNvPr name="Group 6" id="6"/>
          <p:cNvGrpSpPr/>
          <p:nvPr/>
        </p:nvGrpSpPr>
        <p:grpSpPr>
          <a:xfrm rot="0">
            <a:off x="1409760" y="6419520"/>
            <a:ext cx="7219440" cy="1523520"/>
            <a:chOff x="0" y="0"/>
            <a:chExt cx="9625920" cy="2031360"/>
          </a:xfrm>
        </p:grpSpPr>
        <p:sp>
          <p:nvSpPr>
            <p:cNvPr name="Freeform 7" id="7"/>
            <p:cNvSpPr/>
            <p:nvPr/>
          </p:nvSpPr>
          <p:spPr>
            <a:xfrm flipH="false" flipV="false" rot="0">
              <a:off x="0" y="0"/>
              <a:ext cx="9625920" cy="2031360"/>
            </a:xfrm>
            <a:custGeom>
              <a:avLst/>
              <a:gdLst/>
              <a:ahLst/>
              <a:cxnLst/>
              <a:rect r="r" b="b" t="t" l="l"/>
              <a:pathLst>
                <a:path h="2031360" w="9625920">
                  <a:moveTo>
                    <a:pt x="0" y="0"/>
                  </a:moveTo>
                  <a:lnTo>
                    <a:pt x="9625920" y="0"/>
                  </a:lnTo>
                  <a:lnTo>
                    <a:pt x="9625920" y="2031360"/>
                  </a:lnTo>
                  <a:lnTo>
                    <a:pt x="0" y="2031360"/>
                  </a:lnTo>
                  <a:close/>
                </a:path>
              </a:pathLst>
            </a:custGeom>
            <a:solidFill>
              <a:srgbClr val="000000">
                <a:alpha val="0"/>
              </a:srgbClr>
            </a:solidFill>
          </p:spPr>
        </p:sp>
        <p:sp>
          <p:nvSpPr>
            <p:cNvPr name="TextBox 8" id="8"/>
            <p:cNvSpPr txBox="true"/>
            <p:nvPr/>
          </p:nvSpPr>
          <p:spPr>
            <a:xfrm>
              <a:off x="0" y="-38100"/>
              <a:ext cx="9625920" cy="2069460"/>
            </a:xfrm>
            <a:prstGeom prst="rect">
              <a:avLst/>
            </a:prstGeom>
          </p:spPr>
          <p:txBody>
            <a:bodyPr anchor="b" rtlCol="false" tIns="0" lIns="0" bIns="0" rIns="0"/>
            <a:lstStyle/>
            <a:p>
              <a:pPr algn="l">
                <a:lnSpc>
                  <a:spcPts val="9428"/>
                </a:lnSpc>
              </a:pPr>
              <a:r>
                <a:rPr lang="en-US" sz="7857" spc="-2">
                  <a:solidFill>
                    <a:srgbClr val="FFFFFC"/>
                  </a:solidFill>
                  <a:latin typeface="Arimo"/>
                  <a:ea typeface="Arimo"/>
                  <a:cs typeface="Arimo"/>
                  <a:sym typeface="Arimo"/>
                </a:rPr>
                <a:t>Platform Overview</a:t>
              </a:r>
            </a:p>
          </p:txBody>
        </p:sp>
      </p:grpSp>
      <p:grpSp>
        <p:nvGrpSpPr>
          <p:cNvPr name="Group 9" id="9"/>
          <p:cNvGrpSpPr/>
          <p:nvPr/>
        </p:nvGrpSpPr>
        <p:grpSpPr>
          <a:xfrm rot="0">
            <a:off x="1428480" y="1314720"/>
            <a:ext cx="1809360" cy="1675440"/>
            <a:chOff x="0" y="0"/>
            <a:chExt cx="2412480" cy="2233920"/>
          </a:xfrm>
        </p:grpSpPr>
        <p:sp>
          <p:nvSpPr>
            <p:cNvPr name="Freeform 10" id="10"/>
            <p:cNvSpPr/>
            <p:nvPr/>
          </p:nvSpPr>
          <p:spPr>
            <a:xfrm flipH="false" flipV="false" rot="0">
              <a:off x="0" y="0"/>
              <a:ext cx="2412480" cy="2233920"/>
            </a:xfrm>
            <a:custGeom>
              <a:avLst/>
              <a:gdLst/>
              <a:ahLst/>
              <a:cxnLst/>
              <a:rect r="r" b="b" t="t" l="l"/>
              <a:pathLst>
                <a:path h="2233920" w="2412480">
                  <a:moveTo>
                    <a:pt x="0" y="0"/>
                  </a:moveTo>
                  <a:lnTo>
                    <a:pt x="2412480" y="0"/>
                  </a:lnTo>
                  <a:lnTo>
                    <a:pt x="2412480" y="2233920"/>
                  </a:lnTo>
                  <a:lnTo>
                    <a:pt x="0" y="2233920"/>
                  </a:lnTo>
                  <a:close/>
                </a:path>
              </a:pathLst>
            </a:custGeom>
            <a:solidFill>
              <a:srgbClr val="000000">
                <a:alpha val="0"/>
              </a:srgbClr>
            </a:solidFill>
          </p:spPr>
        </p:sp>
        <p:sp>
          <p:nvSpPr>
            <p:cNvPr name="TextBox 11" id="11"/>
            <p:cNvSpPr txBox="true"/>
            <p:nvPr/>
          </p:nvSpPr>
          <p:spPr>
            <a:xfrm>
              <a:off x="0" y="-38100"/>
              <a:ext cx="2412480" cy="2272020"/>
            </a:xfrm>
            <a:prstGeom prst="rect">
              <a:avLst/>
            </a:prstGeom>
          </p:spPr>
          <p:txBody>
            <a:bodyPr anchor="ctr" rtlCol="false" tIns="0" lIns="0" bIns="0" rIns="0"/>
            <a:lstStyle/>
            <a:p>
              <a:pPr algn="ctr">
                <a:lnSpc>
                  <a:spcPts val="9600"/>
                </a:lnSpc>
              </a:pPr>
              <a:r>
                <a:rPr lang="en-US" sz="8000" spc="-2">
                  <a:solidFill>
                    <a:srgbClr val="FFFFFC"/>
                  </a:solidFill>
                  <a:latin typeface="Arimo"/>
                  <a:ea typeface="Arimo"/>
                  <a:cs typeface="Arimo"/>
                  <a:sym typeface="Arimo"/>
                </a:rPr>
                <a:t>01</a:t>
              </a:r>
            </a:p>
          </p:txBody>
        </p:sp>
      </p:grpSp>
      <p:sp>
        <p:nvSpPr>
          <p:cNvPr name="AutoShape 12" id="12"/>
          <p:cNvSpPr/>
          <p:nvPr/>
        </p:nvSpPr>
        <p:spPr>
          <a:xfrm rot="8849">
            <a:off x="976862" y="3012840"/>
            <a:ext cx="7679875" cy="0"/>
          </a:xfrm>
          <a:prstGeom prst="line">
            <a:avLst/>
          </a:prstGeom>
          <a:ln cap="rnd" w="9525">
            <a:solidFill>
              <a:srgbClr val="E9E4C7"/>
            </a:solidFill>
            <a:prstDash val="solid"/>
            <a:headEnd type="none" len="sm" w="sm"/>
            <a:tailEnd type="none" len="sm" w="sm"/>
          </a:ln>
        </p:spPr>
      </p:sp>
      <p:sp>
        <p:nvSpPr>
          <p:cNvPr name="AutoShape 13" id="13"/>
          <p:cNvSpPr/>
          <p:nvPr/>
        </p:nvSpPr>
        <p:spPr>
          <a:xfrm rot="8849">
            <a:off x="976862" y="1329480"/>
            <a:ext cx="7679875" cy="0"/>
          </a:xfrm>
          <a:prstGeom prst="line">
            <a:avLst/>
          </a:prstGeom>
          <a:ln cap="rnd" w="9525">
            <a:solidFill>
              <a:srgbClr val="E9E4C7"/>
            </a:solidFill>
            <a:prstDash val="solid"/>
            <a:headEnd type="none" len="sm" w="sm"/>
            <a:tailEnd type="none" len="sm" w="sm"/>
          </a:ln>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4" id="4"/>
          <p:cNvGrpSpPr/>
          <p:nvPr/>
        </p:nvGrpSpPr>
        <p:grpSpPr>
          <a:xfrm rot="0">
            <a:off x="1810080" y="2362320"/>
            <a:ext cx="14648400" cy="2228400"/>
            <a:chOff x="0" y="0"/>
            <a:chExt cx="19531200" cy="2971200"/>
          </a:xfrm>
        </p:grpSpPr>
        <p:sp>
          <p:nvSpPr>
            <p:cNvPr name="Freeform 5" id="5"/>
            <p:cNvSpPr/>
            <p:nvPr/>
          </p:nvSpPr>
          <p:spPr>
            <a:xfrm flipH="false" flipV="false" rot="0">
              <a:off x="0" y="0"/>
              <a:ext cx="19531200" cy="2971200"/>
            </a:xfrm>
            <a:custGeom>
              <a:avLst/>
              <a:gdLst/>
              <a:ahLst/>
              <a:cxnLst/>
              <a:rect r="r" b="b" t="t" l="l"/>
              <a:pathLst>
                <a:path h="2971200" w="19531200">
                  <a:moveTo>
                    <a:pt x="0" y="0"/>
                  </a:moveTo>
                  <a:lnTo>
                    <a:pt x="19531200" y="0"/>
                  </a:lnTo>
                  <a:lnTo>
                    <a:pt x="19531200" y="2971200"/>
                  </a:lnTo>
                  <a:lnTo>
                    <a:pt x="0" y="2971200"/>
                  </a:lnTo>
                  <a:close/>
                </a:path>
              </a:pathLst>
            </a:custGeom>
            <a:solidFill>
              <a:srgbClr val="000000">
                <a:alpha val="0"/>
              </a:srgbClr>
            </a:solidFill>
          </p:spPr>
        </p:sp>
        <p:sp>
          <p:nvSpPr>
            <p:cNvPr name="TextBox 6" id="6"/>
            <p:cNvSpPr txBox="true"/>
            <p:nvPr/>
          </p:nvSpPr>
          <p:spPr>
            <a:xfrm>
              <a:off x="0" y="-28575"/>
              <a:ext cx="19531200" cy="2999775"/>
            </a:xfrm>
            <a:prstGeom prst="rect">
              <a:avLst/>
            </a:prstGeom>
          </p:spPr>
          <p:txBody>
            <a:bodyPr anchor="b" rtlCol="false" tIns="0" lIns="0" bIns="0" rIns="0"/>
            <a:lstStyle/>
            <a:p>
              <a:pPr algn="ctr">
                <a:lnSpc>
                  <a:spcPts val="11999"/>
                </a:lnSpc>
              </a:pPr>
              <a:r>
                <a:rPr lang="en-US" sz="9999" spc="-2">
                  <a:solidFill>
                    <a:srgbClr val="FFFFFC"/>
                  </a:solidFill>
                  <a:latin typeface="Arimo"/>
                  <a:ea typeface="Arimo"/>
                  <a:cs typeface="Arimo"/>
                  <a:sym typeface="Arimo"/>
                </a:rPr>
                <a:t>Purpose and Features</a:t>
              </a:r>
            </a:p>
          </p:txBody>
        </p:sp>
      </p:grpSp>
      <p:grpSp>
        <p:nvGrpSpPr>
          <p:cNvPr name="Group 7" id="7"/>
          <p:cNvGrpSpPr/>
          <p:nvPr/>
        </p:nvGrpSpPr>
        <p:grpSpPr>
          <a:xfrm rot="0">
            <a:off x="4667040" y="4438800"/>
            <a:ext cx="8933760" cy="2399760"/>
            <a:chOff x="0" y="0"/>
            <a:chExt cx="11911680" cy="3199680"/>
          </a:xfrm>
        </p:grpSpPr>
        <p:sp>
          <p:nvSpPr>
            <p:cNvPr name="Freeform 8" id="8"/>
            <p:cNvSpPr/>
            <p:nvPr/>
          </p:nvSpPr>
          <p:spPr>
            <a:xfrm flipH="false" flipV="false" rot="0">
              <a:off x="0" y="0"/>
              <a:ext cx="11911680" cy="3199680"/>
            </a:xfrm>
            <a:custGeom>
              <a:avLst/>
              <a:gdLst/>
              <a:ahLst/>
              <a:cxnLst/>
              <a:rect r="r" b="b" t="t" l="l"/>
              <a:pathLst>
                <a:path h="3199680" w="11911680">
                  <a:moveTo>
                    <a:pt x="0" y="0"/>
                  </a:moveTo>
                  <a:lnTo>
                    <a:pt x="11911680" y="0"/>
                  </a:lnTo>
                  <a:lnTo>
                    <a:pt x="11911680" y="3199680"/>
                  </a:lnTo>
                  <a:lnTo>
                    <a:pt x="0" y="3199680"/>
                  </a:lnTo>
                  <a:close/>
                </a:path>
              </a:pathLst>
            </a:custGeom>
            <a:solidFill>
              <a:srgbClr val="000000">
                <a:alpha val="0"/>
              </a:srgbClr>
            </a:solidFill>
          </p:spPr>
        </p:sp>
        <p:sp>
          <p:nvSpPr>
            <p:cNvPr name="TextBox 9" id="9"/>
            <p:cNvSpPr txBox="true"/>
            <p:nvPr/>
          </p:nvSpPr>
          <p:spPr>
            <a:xfrm>
              <a:off x="0" y="-9525"/>
              <a:ext cx="11911680" cy="3209205"/>
            </a:xfrm>
            <a:prstGeom prst="rect">
              <a:avLst/>
            </a:prstGeom>
          </p:spPr>
          <p:txBody>
            <a:bodyPr anchor="t" rtlCol="false" tIns="0" lIns="0" bIns="0" rIns="0"/>
            <a:lstStyle/>
            <a:p>
              <a:pPr algn="ctr">
                <a:lnSpc>
                  <a:spcPts val="2711"/>
                </a:lnSpc>
              </a:pPr>
              <a:r>
                <a:rPr lang="en-US" sz="2259" spc="-1">
                  <a:solidFill>
                    <a:srgbClr val="FFFFFC"/>
                  </a:solidFill>
                  <a:latin typeface="Advent Pro"/>
                  <a:ea typeface="Advent Pro"/>
                  <a:cs typeface="Advent Pro"/>
                  <a:sym typeface="Advent Pro"/>
                </a:rPr>
                <a:t>The Recipe Sharing Platform is designed to allow users to create, share, and manage recipes with functionalities such as user authentication and collaborative features. Users can interact in real-time while simultaneously enjoying a streamlined and user-friendly interface. Key features include genre categorization of recipes, search functionality, and the option to bookmark favorite recipes.</a:t>
              </a:r>
            </a:p>
          </p:txBody>
        </p:sp>
      </p:grpSp>
      <p:sp>
        <p:nvSpPr>
          <p:cNvPr name="AutoShape 10" id="10"/>
          <p:cNvSpPr/>
          <p:nvPr/>
        </p:nvSpPr>
        <p:spPr>
          <a:xfrm rot="6810">
            <a:off x="4154225" y="8067240"/>
            <a:ext cx="9979550" cy="0"/>
          </a:xfrm>
          <a:prstGeom prst="line">
            <a:avLst/>
          </a:prstGeom>
          <a:ln cap="rnd" w="9525">
            <a:solidFill>
              <a:srgbClr val="C8C6BA"/>
            </a:solidFill>
            <a:prstDash val="solid"/>
            <a:headEnd type="none" len="sm" w="sm"/>
            <a:tailEnd type="none" len="sm" w="sm"/>
          </a:ln>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4" id="4"/>
          <p:cNvGrpSpPr/>
          <p:nvPr/>
        </p:nvGrpSpPr>
        <p:grpSpPr>
          <a:xfrm rot="0">
            <a:off x="1028700" y="1610280"/>
            <a:ext cx="7181280" cy="1485360"/>
            <a:chOff x="0" y="0"/>
            <a:chExt cx="9575040" cy="1980480"/>
          </a:xfrm>
        </p:grpSpPr>
        <p:sp>
          <p:nvSpPr>
            <p:cNvPr name="Freeform 5" id="5"/>
            <p:cNvSpPr/>
            <p:nvPr/>
          </p:nvSpPr>
          <p:spPr>
            <a:xfrm flipH="false" flipV="false" rot="0">
              <a:off x="0" y="0"/>
              <a:ext cx="9575040" cy="1980480"/>
            </a:xfrm>
            <a:custGeom>
              <a:avLst/>
              <a:gdLst/>
              <a:ahLst/>
              <a:cxnLst/>
              <a:rect r="r" b="b" t="t" l="l"/>
              <a:pathLst>
                <a:path h="1980480" w="9575040">
                  <a:moveTo>
                    <a:pt x="0" y="0"/>
                  </a:moveTo>
                  <a:lnTo>
                    <a:pt x="9575040" y="0"/>
                  </a:lnTo>
                  <a:lnTo>
                    <a:pt x="9575040" y="1980480"/>
                  </a:lnTo>
                  <a:lnTo>
                    <a:pt x="0" y="1980480"/>
                  </a:lnTo>
                  <a:close/>
                </a:path>
              </a:pathLst>
            </a:custGeom>
            <a:solidFill>
              <a:srgbClr val="000000">
                <a:alpha val="0"/>
              </a:srgbClr>
            </a:solidFill>
          </p:spPr>
        </p:sp>
        <p:sp>
          <p:nvSpPr>
            <p:cNvPr name="TextBox 6" id="6"/>
            <p:cNvSpPr txBox="true"/>
            <p:nvPr/>
          </p:nvSpPr>
          <p:spPr>
            <a:xfrm>
              <a:off x="0" y="-38100"/>
              <a:ext cx="9575040" cy="2018580"/>
            </a:xfrm>
            <a:prstGeom prst="rect">
              <a:avLst/>
            </a:prstGeom>
          </p:spPr>
          <p:txBody>
            <a:bodyPr anchor="b" rtlCol="false" tIns="0" lIns="0" bIns="0" rIns="0"/>
            <a:lstStyle/>
            <a:p>
              <a:pPr algn="l">
                <a:lnSpc>
                  <a:spcPts val="6719"/>
                </a:lnSpc>
              </a:pPr>
              <a:r>
                <a:rPr lang="en-US" sz="5599" spc="-1">
                  <a:solidFill>
                    <a:srgbClr val="FFFFFC"/>
                  </a:solidFill>
                  <a:latin typeface="Arimo"/>
                  <a:ea typeface="Arimo"/>
                  <a:cs typeface="Arimo"/>
                  <a:sym typeface="Arimo"/>
                </a:rPr>
                <a:t>Tech Stack Utilized</a:t>
              </a:r>
            </a:p>
          </p:txBody>
        </p:sp>
      </p:grpSp>
      <p:grpSp>
        <p:nvGrpSpPr>
          <p:cNvPr name="Group 7" id="7"/>
          <p:cNvGrpSpPr/>
          <p:nvPr/>
        </p:nvGrpSpPr>
        <p:grpSpPr>
          <a:xfrm rot="0">
            <a:off x="10154325" y="1334160"/>
            <a:ext cx="7181280" cy="2037600"/>
            <a:chOff x="0" y="0"/>
            <a:chExt cx="9575040" cy="2716800"/>
          </a:xfrm>
        </p:grpSpPr>
        <p:sp>
          <p:nvSpPr>
            <p:cNvPr name="Freeform 8" id="8"/>
            <p:cNvSpPr/>
            <p:nvPr/>
          </p:nvSpPr>
          <p:spPr>
            <a:xfrm flipH="false" flipV="false" rot="0">
              <a:off x="0" y="0"/>
              <a:ext cx="9575040" cy="2716800"/>
            </a:xfrm>
            <a:custGeom>
              <a:avLst/>
              <a:gdLst/>
              <a:ahLst/>
              <a:cxnLst/>
              <a:rect r="r" b="b" t="t" l="l"/>
              <a:pathLst>
                <a:path h="2716800" w="9575040">
                  <a:moveTo>
                    <a:pt x="0" y="0"/>
                  </a:moveTo>
                  <a:lnTo>
                    <a:pt x="9575040" y="0"/>
                  </a:lnTo>
                  <a:lnTo>
                    <a:pt x="9575040" y="2716800"/>
                  </a:lnTo>
                  <a:lnTo>
                    <a:pt x="0" y="2716800"/>
                  </a:lnTo>
                  <a:close/>
                </a:path>
              </a:pathLst>
            </a:custGeom>
            <a:solidFill>
              <a:srgbClr val="000000">
                <a:alpha val="0"/>
              </a:srgbClr>
            </a:solidFill>
          </p:spPr>
        </p:sp>
        <p:sp>
          <p:nvSpPr>
            <p:cNvPr name="TextBox 9" id="9"/>
            <p:cNvSpPr txBox="true"/>
            <p:nvPr/>
          </p:nvSpPr>
          <p:spPr>
            <a:xfrm>
              <a:off x="0" y="19050"/>
              <a:ext cx="9575040" cy="2697750"/>
            </a:xfrm>
            <a:prstGeom prst="rect">
              <a:avLst/>
            </a:prstGeom>
          </p:spPr>
          <p:txBody>
            <a:bodyPr anchor="t" rtlCol="false" tIns="0" lIns="0" bIns="0" rIns="0"/>
            <a:lstStyle/>
            <a:p>
              <a:pPr algn="l">
                <a:lnSpc>
                  <a:spcPts val="2267"/>
                </a:lnSpc>
              </a:pPr>
              <a:r>
                <a:rPr lang="en-US" sz="2099" spc="-2">
                  <a:solidFill>
                    <a:srgbClr val="FFFFFC"/>
                  </a:solidFill>
                  <a:latin typeface="Advent Pro"/>
                  <a:ea typeface="Advent Pro"/>
                  <a:cs typeface="Advent Pro"/>
                  <a:sym typeface="Advent Pro"/>
                </a:rPr>
                <a:t>The platform is built using a modern tech stack including React.js for the frontend, which provides a vibrant user interface, and Express.js for the backend, handling requests and data management. MongoDB is used for database management, ensuring efficient storage and retrieval of user data and recipes. This combination allows for a responsive and dynamic application that supports real-time updates across all views.</a:t>
              </a:r>
            </a:p>
          </p:txBody>
        </p:sp>
      </p:grpSp>
      <p:sp>
        <p:nvSpPr>
          <p:cNvPr name="Freeform 10" id="10"/>
          <p:cNvSpPr/>
          <p:nvPr/>
        </p:nvSpPr>
        <p:spPr>
          <a:xfrm flipH="false" flipV="false" rot="0">
            <a:off x="3204798" y="4347798"/>
            <a:ext cx="11878404" cy="5939202"/>
          </a:xfrm>
          <a:custGeom>
            <a:avLst/>
            <a:gdLst/>
            <a:ahLst/>
            <a:cxnLst/>
            <a:rect r="r" b="b" t="t" l="l"/>
            <a:pathLst>
              <a:path h="5939202" w="11878404">
                <a:moveTo>
                  <a:pt x="0" y="0"/>
                </a:moveTo>
                <a:lnTo>
                  <a:pt x="11878404" y="0"/>
                </a:lnTo>
                <a:lnTo>
                  <a:pt x="11878404" y="5939202"/>
                </a:lnTo>
                <a:lnTo>
                  <a:pt x="0" y="5939202"/>
                </a:lnTo>
                <a:lnTo>
                  <a:pt x="0" y="0"/>
                </a:lnTo>
                <a:close/>
              </a:path>
            </a:pathLst>
          </a:custGeom>
          <a:blipFill>
            <a:blip r:embed="rId2"/>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4" id="4"/>
          <p:cNvGrpSpPr/>
          <p:nvPr/>
        </p:nvGrpSpPr>
        <p:grpSpPr>
          <a:xfrm rot="0">
            <a:off x="1447920" y="895680"/>
            <a:ext cx="15410880" cy="1142640"/>
            <a:chOff x="0" y="0"/>
            <a:chExt cx="20547840" cy="1523520"/>
          </a:xfrm>
        </p:grpSpPr>
        <p:sp>
          <p:nvSpPr>
            <p:cNvPr name="Freeform 5" id="5"/>
            <p:cNvSpPr/>
            <p:nvPr/>
          </p:nvSpPr>
          <p:spPr>
            <a:xfrm flipH="false" flipV="false" rot="0">
              <a:off x="0" y="0"/>
              <a:ext cx="20547840" cy="1523520"/>
            </a:xfrm>
            <a:custGeom>
              <a:avLst/>
              <a:gdLst/>
              <a:ahLst/>
              <a:cxnLst/>
              <a:rect r="r" b="b" t="t" l="l"/>
              <a:pathLst>
                <a:path h="1523520" w="20547840">
                  <a:moveTo>
                    <a:pt x="0" y="0"/>
                  </a:moveTo>
                  <a:lnTo>
                    <a:pt x="20547840" y="0"/>
                  </a:lnTo>
                  <a:lnTo>
                    <a:pt x="20547840" y="1523520"/>
                  </a:lnTo>
                  <a:lnTo>
                    <a:pt x="0" y="1523520"/>
                  </a:lnTo>
                  <a:close/>
                </a:path>
              </a:pathLst>
            </a:custGeom>
            <a:solidFill>
              <a:srgbClr val="000000">
                <a:alpha val="0"/>
              </a:srgbClr>
            </a:solidFill>
          </p:spPr>
        </p:sp>
        <p:sp>
          <p:nvSpPr>
            <p:cNvPr name="TextBox 6" id="6"/>
            <p:cNvSpPr txBox="true"/>
            <p:nvPr/>
          </p:nvSpPr>
          <p:spPr>
            <a:xfrm>
              <a:off x="0" y="-19050"/>
              <a:ext cx="20547840" cy="1542570"/>
            </a:xfrm>
            <a:prstGeom prst="rect">
              <a:avLst/>
            </a:prstGeom>
          </p:spPr>
          <p:txBody>
            <a:bodyPr anchor="t" rtlCol="false" tIns="0" lIns="0" bIns="0" rIns="0"/>
            <a:lstStyle/>
            <a:p>
              <a:pPr algn="ctr">
                <a:lnSpc>
                  <a:spcPts val="6286"/>
                </a:lnSpc>
              </a:pPr>
              <a:r>
                <a:rPr lang="en-US" sz="5238" spc="-1">
                  <a:solidFill>
                    <a:srgbClr val="FFFFFC"/>
                  </a:solidFill>
                  <a:latin typeface="Arimo"/>
                  <a:ea typeface="Arimo"/>
                  <a:cs typeface="Arimo"/>
                  <a:sym typeface="Arimo"/>
                </a:rPr>
                <a:t>User Experience</a:t>
              </a:r>
            </a:p>
          </p:txBody>
        </p:sp>
      </p:grpSp>
      <p:grpSp>
        <p:nvGrpSpPr>
          <p:cNvPr name="Group 7" id="7"/>
          <p:cNvGrpSpPr/>
          <p:nvPr/>
        </p:nvGrpSpPr>
        <p:grpSpPr>
          <a:xfrm rot="0">
            <a:off x="1447920" y="2628720"/>
            <a:ext cx="15410880" cy="6323760"/>
            <a:chOff x="0" y="0"/>
            <a:chExt cx="20547840" cy="8431680"/>
          </a:xfrm>
        </p:grpSpPr>
        <p:sp>
          <p:nvSpPr>
            <p:cNvPr name="Freeform 8" id="8"/>
            <p:cNvSpPr/>
            <p:nvPr/>
          </p:nvSpPr>
          <p:spPr>
            <a:xfrm flipH="false" flipV="false" rot="0">
              <a:off x="0" y="0"/>
              <a:ext cx="20547840" cy="8431680"/>
            </a:xfrm>
            <a:custGeom>
              <a:avLst/>
              <a:gdLst/>
              <a:ahLst/>
              <a:cxnLst/>
              <a:rect r="r" b="b" t="t" l="l"/>
              <a:pathLst>
                <a:path h="8431680" w="20547840">
                  <a:moveTo>
                    <a:pt x="0" y="0"/>
                  </a:moveTo>
                  <a:lnTo>
                    <a:pt x="20547840" y="0"/>
                  </a:lnTo>
                  <a:lnTo>
                    <a:pt x="20547840" y="8431680"/>
                  </a:lnTo>
                  <a:lnTo>
                    <a:pt x="0" y="8431680"/>
                  </a:lnTo>
                  <a:close/>
                </a:path>
              </a:pathLst>
            </a:custGeom>
            <a:solidFill>
              <a:srgbClr val="000000">
                <a:alpha val="0"/>
              </a:srgbClr>
            </a:solidFill>
          </p:spPr>
        </p:sp>
        <p:sp>
          <p:nvSpPr>
            <p:cNvPr name="TextBox 9" id="9"/>
            <p:cNvSpPr txBox="true"/>
            <p:nvPr/>
          </p:nvSpPr>
          <p:spPr>
            <a:xfrm>
              <a:off x="0" y="-9525"/>
              <a:ext cx="20547840" cy="8441205"/>
            </a:xfrm>
            <a:prstGeom prst="rect">
              <a:avLst/>
            </a:prstGeom>
          </p:spPr>
          <p:txBody>
            <a:bodyPr anchor="t" rtlCol="false" tIns="0" lIns="0" bIns="0" rIns="0"/>
            <a:lstStyle/>
            <a:p>
              <a:pPr algn="l">
                <a:lnSpc>
                  <a:spcPts val="3359"/>
                </a:lnSpc>
              </a:pPr>
              <a:r>
                <a:rPr lang="en-US" sz="2799" spc="-1">
                  <a:solidFill>
                    <a:srgbClr val="FFFFFC"/>
                  </a:solidFill>
                  <a:latin typeface="Advent Pro"/>
                  <a:ea typeface="Advent Pro"/>
                  <a:cs typeface="Advent Pro"/>
                  <a:sym typeface="Advent Pro"/>
                </a:rPr>
                <a:t>The user experience of the Recipe Sharing Platform is designed to be intuitive and engaging. Users can easily navigate through recipes, search for specific dishes, and filter by various categories. An interactive interface allows for seamless recipe creation, with real-time previews of ingredients and instructions. Tooltips and guided prompts help users in the cooking and sharing processes, ensuring a smooth and enjoyable experience.</a:t>
              </a:r>
            </a:p>
          </p:txBody>
        </p:sp>
      </p:grpSp>
      <p:sp>
        <p:nvSpPr>
          <p:cNvPr name="Freeform 10" id="10"/>
          <p:cNvSpPr/>
          <p:nvPr/>
        </p:nvSpPr>
        <p:spPr>
          <a:xfrm flipH="false" flipV="false" rot="0">
            <a:off x="2963688" y="4697451"/>
            <a:ext cx="11607918" cy="5589549"/>
          </a:xfrm>
          <a:custGeom>
            <a:avLst/>
            <a:gdLst/>
            <a:ahLst/>
            <a:cxnLst/>
            <a:rect r="r" b="b" t="t" l="l"/>
            <a:pathLst>
              <a:path h="5589549" w="11607918">
                <a:moveTo>
                  <a:pt x="0" y="0"/>
                </a:moveTo>
                <a:lnTo>
                  <a:pt x="11607917" y="0"/>
                </a:lnTo>
                <a:lnTo>
                  <a:pt x="11607917" y="5589549"/>
                </a:lnTo>
                <a:lnTo>
                  <a:pt x="0" y="5589549"/>
                </a:lnTo>
                <a:lnTo>
                  <a:pt x="0" y="0"/>
                </a:lnTo>
                <a:close/>
              </a:path>
            </a:pathLst>
          </a:custGeom>
          <a:blipFill>
            <a:blip r:embed="rId2"/>
            <a:stretch>
              <a:fillRect l="0" t="-11105" r="0" b="-1296"/>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grpSp>
        <p:nvGrpSpPr>
          <p:cNvPr name="Group 2" id="2"/>
          <p:cNvGrpSpPr/>
          <p:nvPr/>
        </p:nvGrpSpPr>
        <p:grpSpPr>
          <a:xfrm rot="0">
            <a:off x="4076640" y="3124080"/>
            <a:ext cx="10134000" cy="1409040"/>
            <a:chOff x="0" y="0"/>
            <a:chExt cx="13512000" cy="1878720"/>
          </a:xfrm>
        </p:grpSpPr>
        <p:sp>
          <p:nvSpPr>
            <p:cNvPr name="Freeform 3" id="3"/>
            <p:cNvSpPr/>
            <p:nvPr/>
          </p:nvSpPr>
          <p:spPr>
            <a:xfrm flipH="false" flipV="false" rot="0">
              <a:off x="0" y="0"/>
              <a:ext cx="13512000" cy="1878720"/>
            </a:xfrm>
            <a:custGeom>
              <a:avLst/>
              <a:gdLst/>
              <a:ahLst/>
              <a:cxnLst/>
              <a:rect r="r" b="b" t="t" l="l"/>
              <a:pathLst>
                <a:path h="1878720" w="13512000">
                  <a:moveTo>
                    <a:pt x="0" y="0"/>
                  </a:moveTo>
                  <a:lnTo>
                    <a:pt x="13512000" y="0"/>
                  </a:lnTo>
                  <a:lnTo>
                    <a:pt x="13512000" y="1878720"/>
                  </a:lnTo>
                  <a:lnTo>
                    <a:pt x="0" y="1878720"/>
                  </a:lnTo>
                  <a:close/>
                </a:path>
              </a:pathLst>
            </a:custGeom>
            <a:solidFill>
              <a:srgbClr val="000000">
                <a:alpha val="0"/>
              </a:srgbClr>
            </a:solidFill>
          </p:spPr>
        </p:sp>
        <p:sp>
          <p:nvSpPr>
            <p:cNvPr name="TextBox 4" id="4"/>
            <p:cNvSpPr txBox="true"/>
            <p:nvPr/>
          </p:nvSpPr>
          <p:spPr>
            <a:xfrm>
              <a:off x="0" y="57150"/>
              <a:ext cx="13512000" cy="1821570"/>
            </a:xfrm>
            <a:prstGeom prst="rect">
              <a:avLst/>
            </a:prstGeom>
          </p:spPr>
          <p:txBody>
            <a:bodyPr anchor="b" rtlCol="false" tIns="0" lIns="0" bIns="0" rIns="0"/>
            <a:lstStyle/>
            <a:p>
              <a:pPr algn="ctr">
                <a:lnSpc>
                  <a:spcPts val="8486"/>
                </a:lnSpc>
              </a:pPr>
              <a:r>
                <a:rPr lang="en-US" sz="7857" spc="-2">
                  <a:solidFill>
                    <a:srgbClr val="FFFFFC"/>
                  </a:solidFill>
                  <a:latin typeface="Arimo"/>
                  <a:ea typeface="Arimo"/>
                  <a:cs typeface="Arimo"/>
                  <a:sym typeface="Arimo"/>
                </a:rPr>
                <a:t>Development Process</a:t>
              </a:r>
            </a:p>
          </p:txBody>
        </p:sp>
      </p:grpSp>
      <p:grpSp>
        <p:nvGrpSpPr>
          <p:cNvPr name="Group 5" id="5"/>
          <p:cNvGrpSpPr/>
          <p:nvPr/>
        </p:nvGrpSpPr>
        <p:grpSpPr>
          <a:xfrm rot="0">
            <a:off x="8248320" y="1105200"/>
            <a:ext cx="1809360" cy="1675440"/>
            <a:chOff x="0" y="0"/>
            <a:chExt cx="2412480" cy="2233920"/>
          </a:xfrm>
        </p:grpSpPr>
        <p:sp>
          <p:nvSpPr>
            <p:cNvPr name="Freeform 6" id="6"/>
            <p:cNvSpPr/>
            <p:nvPr/>
          </p:nvSpPr>
          <p:spPr>
            <a:xfrm flipH="false" flipV="false" rot="0">
              <a:off x="0" y="0"/>
              <a:ext cx="2412480" cy="2233920"/>
            </a:xfrm>
            <a:custGeom>
              <a:avLst/>
              <a:gdLst/>
              <a:ahLst/>
              <a:cxnLst/>
              <a:rect r="r" b="b" t="t" l="l"/>
              <a:pathLst>
                <a:path h="2233920" w="2412480">
                  <a:moveTo>
                    <a:pt x="0" y="0"/>
                  </a:moveTo>
                  <a:lnTo>
                    <a:pt x="2412480" y="0"/>
                  </a:lnTo>
                  <a:lnTo>
                    <a:pt x="2412480" y="2233920"/>
                  </a:lnTo>
                  <a:lnTo>
                    <a:pt x="0" y="2233920"/>
                  </a:lnTo>
                  <a:close/>
                </a:path>
              </a:pathLst>
            </a:custGeom>
            <a:solidFill>
              <a:srgbClr val="000000">
                <a:alpha val="0"/>
              </a:srgbClr>
            </a:solidFill>
          </p:spPr>
        </p:sp>
        <p:sp>
          <p:nvSpPr>
            <p:cNvPr name="TextBox 7" id="7"/>
            <p:cNvSpPr txBox="true"/>
            <p:nvPr/>
          </p:nvSpPr>
          <p:spPr>
            <a:xfrm>
              <a:off x="0" y="-38100"/>
              <a:ext cx="2412480" cy="2272020"/>
            </a:xfrm>
            <a:prstGeom prst="rect">
              <a:avLst/>
            </a:prstGeom>
          </p:spPr>
          <p:txBody>
            <a:bodyPr anchor="ctr" rtlCol="false" tIns="0" lIns="0" bIns="0" rIns="0"/>
            <a:lstStyle/>
            <a:p>
              <a:pPr algn="ctr">
                <a:lnSpc>
                  <a:spcPts val="9600"/>
                </a:lnSpc>
              </a:pPr>
              <a:r>
                <a:rPr lang="en-US" sz="8000" spc="-2">
                  <a:solidFill>
                    <a:srgbClr val="FFFFFC"/>
                  </a:solidFill>
                  <a:latin typeface="Arimo"/>
                  <a:ea typeface="Arimo"/>
                  <a:cs typeface="Arimo"/>
                  <a:sym typeface="Arimo"/>
                </a:rPr>
                <a:t>02</a:t>
              </a:r>
            </a:p>
          </p:txBody>
        </p:sp>
      </p:grpSp>
      <p:grpSp>
        <p:nvGrpSpPr>
          <p:cNvPr name="Group 8" id="8"/>
          <p:cNvGrpSpPr/>
          <p:nvPr/>
        </p:nvGrpSpPr>
        <p:grpSpPr>
          <a:xfrm rot="0">
            <a:off x="1426320" y="5338080"/>
            <a:ext cx="15434640" cy="3869280"/>
            <a:chOff x="0" y="0"/>
            <a:chExt cx="20579520" cy="5159040"/>
          </a:xfrm>
        </p:grpSpPr>
        <p:sp>
          <p:nvSpPr>
            <p:cNvPr name="Freeform 9" id="9"/>
            <p:cNvSpPr/>
            <p:nvPr/>
          </p:nvSpPr>
          <p:spPr>
            <a:xfrm flipH="false" flipV="false" rot="0">
              <a:off x="0" y="0"/>
              <a:ext cx="20579587" cy="5159121"/>
            </a:xfrm>
            <a:custGeom>
              <a:avLst/>
              <a:gdLst/>
              <a:ahLst/>
              <a:cxnLst/>
              <a:rect r="r" b="b" t="t" l="l"/>
              <a:pathLst>
                <a:path h="5159121" w="20579587">
                  <a:moveTo>
                    <a:pt x="0" y="859917"/>
                  </a:moveTo>
                  <a:cubicBezTo>
                    <a:pt x="0" y="384937"/>
                    <a:pt x="384937" y="0"/>
                    <a:pt x="859917" y="0"/>
                  </a:cubicBezTo>
                  <a:lnTo>
                    <a:pt x="19719671" y="0"/>
                  </a:lnTo>
                  <a:cubicBezTo>
                    <a:pt x="20194524" y="0"/>
                    <a:pt x="20579587" y="384937"/>
                    <a:pt x="20579587" y="859917"/>
                  </a:cubicBezTo>
                  <a:lnTo>
                    <a:pt x="20579587" y="4299204"/>
                  </a:lnTo>
                  <a:cubicBezTo>
                    <a:pt x="20579587" y="4774057"/>
                    <a:pt x="20194651" y="5159121"/>
                    <a:pt x="19719671" y="5159121"/>
                  </a:cubicBezTo>
                  <a:lnTo>
                    <a:pt x="859917" y="5159121"/>
                  </a:lnTo>
                  <a:cubicBezTo>
                    <a:pt x="384937" y="5158994"/>
                    <a:pt x="0" y="4774057"/>
                    <a:pt x="0" y="4299204"/>
                  </a:cubicBezTo>
                  <a:close/>
                </a:path>
              </a:pathLst>
            </a:custGeom>
            <a:blipFill>
              <a:blip r:embed="rId2"/>
              <a:stretch>
                <a:fillRect l="-137" t="0" r="-137" b="1"/>
              </a:stretch>
            </a:blipFill>
          </p:spPr>
        </p:sp>
      </p:grpSp>
      <p:sp>
        <p:nvSpPr>
          <p:cNvPr name="AutoShape 10" id="10"/>
          <p:cNvSpPr/>
          <p:nvPr/>
        </p:nvSpPr>
        <p:spPr>
          <a:xfrm rot="4160">
            <a:off x="976869" y="2789640"/>
            <a:ext cx="16334262" cy="0"/>
          </a:xfrm>
          <a:prstGeom prst="line">
            <a:avLst/>
          </a:prstGeom>
          <a:ln cap="rnd" w="9525">
            <a:solidFill>
              <a:srgbClr val="E9E4C7"/>
            </a:solidFill>
            <a:prstDash val="solid"/>
            <a:headEnd type="none" len="sm" w="sm"/>
            <a:tailEnd type="none" len="sm" w="sm"/>
          </a:ln>
        </p:spPr>
      </p:sp>
      <p:sp>
        <p:nvSpPr>
          <p:cNvPr name="AutoShape 11" id="11"/>
          <p:cNvSpPr/>
          <p:nvPr/>
        </p:nvSpPr>
        <p:spPr>
          <a:xfrm rot="4160">
            <a:off x="976869" y="1105560"/>
            <a:ext cx="16334262" cy="0"/>
          </a:xfrm>
          <a:prstGeom prst="line">
            <a:avLst/>
          </a:prstGeom>
          <a:ln cap="rnd" w="9525">
            <a:solidFill>
              <a:srgbClr val="E9E4C7"/>
            </a:solidFill>
            <a:prstDash val="solid"/>
            <a:headEnd type="none" len="sm" w="sm"/>
            <a:tailEnd type="none" len="sm" w="sm"/>
          </a:ln>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4" id="4"/>
          <p:cNvGrpSpPr/>
          <p:nvPr/>
        </p:nvGrpSpPr>
        <p:grpSpPr>
          <a:xfrm rot="0">
            <a:off x="1447665" y="574118"/>
            <a:ext cx="14648400" cy="2228400"/>
            <a:chOff x="0" y="0"/>
            <a:chExt cx="19531200" cy="2971200"/>
          </a:xfrm>
        </p:grpSpPr>
        <p:sp>
          <p:nvSpPr>
            <p:cNvPr name="Freeform 5" id="5"/>
            <p:cNvSpPr/>
            <p:nvPr/>
          </p:nvSpPr>
          <p:spPr>
            <a:xfrm flipH="false" flipV="false" rot="0">
              <a:off x="0" y="0"/>
              <a:ext cx="19531200" cy="2971200"/>
            </a:xfrm>
            <a:custGeom>
              <a:avLst/>
              <a:gdLst/>
              <a:ahLst/>
              <a:cxnLst/>
              <a:rect r="r" b="b" t="t" l="l"/>
              <a:pathLst>
                <a:path h="2971200" w="19531200">
                  <a:moveTo>
                    <a:pt x="0" y="0"/>
                  </a:moveTo>
                  <a:lnTo>
                    <a:pt x="19531200" y="0"/>
                  </a:lnTo>
                  <a:lnTo>
                    <a:pt x="19531200" y="2971200"/>
                  </a:lnTo>
                  <a:lnTo>
                    <a:pt x="0" y="2971200"/>
                  </a:lnTo>
                  <a:close/>
                </a:path>
              </a:pathLst>
            </a:custGeom>
            <a:solidFill>
              <a:srgbClr val="000000">
                <a:alpha val="0"/>
              </a:srgbClr>
            </a:solidFill>
          </p:spPr>
        </p:sp>
        <p:sp>
          <p:nvSpPr>
            <p:cNvPr name="TextBox 6" id="6"/>
            <p:cNvSpPr txBox="true"/>
            <p:nvPr/>
          </p:nvSpPr>
          <p:spPr>
            <a:xfrm>
              <a:off x="0" y="-28575"/>
              <a:ext cx="19531200" cy="2999775"/>
            </a:xfrm>
            <a:prstGeom prst="rect">
              <a:avLst/>
            </a:prstGeom>
          </p:spPr>
          <p:txBody>
            <a:bodyPr anchor="b" rtlCol="false" tIns="0" lIns="0" bIns="0" rIns="0"/>
            <a:lstStyle/>
            <a:p>
              <a:pPr algn="ctr">
                <a:lnSpc>
                  <a:spcPts val="11999"/>
                </a:lnSpc>
              </a:pPr>
              <a:r>
                <a:rPr lang="en-US" sz="9999" spc="-2">
                  <a:solidFill>
                    <a:srgbClr val="FFFFFC"/>
                  </a:solidFill>
                  <a:latin typeface="Arimo"/>
                  <a:ea typeface="Arimo"/>
                  <a:cs typeface="Arimo"/>
                  <a:sym typeface="Arimo"/>
                </a:rPr>
                <a:t>Frontend Implementation</a:t>
              </a:r>
            </a:p>
          </p:txBody>
        </p:sp>
      </p:grpSp>
      <p:grpSp>
        <p:nvGrpSpPr>
          <p:cNvPr name="Group 7" id="7"/>
          <p:cNvGrpSpPr/>
          <p:nvPr/>
        </p:nvGrpSpPr>
        <p:grpSpPr>
          <a:xfrm rot="0">
            <a:off x="1028700" y="2944421"/>
            <a:ext cx="10155024" cy="6614071"/>
            <a:chOff x="0" y="0"/>
            <a:chExt cx="12121152" cy="7894630"/>
          </a:xfrm>
        </p:grpSpPr>
        <p:sp>
          <p:nvSpPr>
            <p:cNvPr name="Freeform 8" id="8"/>
            <p:cNvSpPr/>
            <p:nvPr/>
          </p:nvSpPr>
          <p:spPr>
            <a:xfrm flipH="false" flipV="false" rot="0">
              <a:off x="0" y="0"/>
              <a:ext cx="12121152" cy="7894631"/>
            </a:xfrm>
            <a:custGeom>
              <a:avLst/>
              <a:gdLst/>
              <a:ahLst/>
              <a:cxnLst/>
              <a:rect r="r" b="b" t="t" l="l"/>
              <a:pathLst>
                <a:path h="7894631" w="12121152">
                  <a:moveTo>
                    <a:pt x="0" y="0"/>
                  </a:moveTo>
                  <a:lnTo>
                    <a:pt x="12121152" y="0"/>
                  </a:lnTo>
                  <a:lnTo>
                    <a:pt x="12121152" y="7894631"/>
                  </a:lnTo>
                  <a:lnTo>
                    <a:pt x="0" y="7894631"/>
                  </a:lnTo>
                  <a:close/>
                </a:path>
              </a:pathLst>
            </a:custGeom>
            <a:solidFill>
              <a:srgbClr val="000000">
                <a:alpha val="0"/>
              </a:srgbClr>
            </a:solidFill>
          </p:spPr>
        </p:sp>
        <p:sp>
          <p:nvSpPr>
            <p:cNvPr name="TextBox 9" id="9"/>
            <p:cNvSpPr txBox="true"/>
            <p:nvPr/>
          </p:nvSpPr>
          <p:spPr>
            <a:xfrm>
              <a:off x="0" y="-9525"/>
              <a:ext cx="12121152" cy="7904155"/>
            </a:xfrm>
            <a:prstGeom prst="rect">
              <a:avLst/>
            </a:prstGeom>
          </p:spPr>
          <p:txBody>
            <a:bodyPr anchor="t" rtlCol="false" tIns="0" lIns="0" bIns="0" rIns="0"/>
            <a:lstStyle/>
            <a:p>
              <a:pPr algn="ctr">
                <a:lnSpc>
                  <a:spcPts val="5159"/>
                </a:lnSpc>
              </a:pPr>
              <a:r>
                <a:rPr lang="en-US" sz="4299" spc="-3">
                  <a:solidFill>
                    <a:srgbClr val="FFFFFC"/>
                  </a:solidFill>
                  <a:latin typeface="Advent Pro"/>
                  <a:ea typeface="Advent Pro"/>
                  <a:cs typeface="Advent Pro"/>
                  <a:sym typeface="Advent Pro"/>
                </a:rPr>
                <a:t>The frontend of the Recipe Sharing Platform uses React.js to provide a dynamic user interface. Components are built to be reusable, which streamlines the development process. State management is handled through hooks or context API, ensuring that data flows efficiently between components. Additionally, responsive design principles create compatibility across devices, enhancing accessibility for all users.</a:t>
              </a:r>
            </a:p>
          </p:txBody>
        </p:sp>
      </p:grpSp>
      <p:sp>
        <p:nvSpPr>
          <p:cNvPr name="AutoShape 10" id="10"/>
          <p:cNvSpPr/>
          <p:nvPr/>
        </p:nvSpPr>
        <p:spPr>
          <a:xfrm rot="6810">
            <a:off x="4154225" y="8067240"/>
            <a:ext cx="9979550" cy="0"/>
          </a:xfrm>
          <a:prstGeom prst="line">
            <a:avLst/>
          </a:prstGeom>
          <a:ln cap="rnd" w="9525">
            <a:solidFill>
              <a:srgbClr val="C8C6BA"/>
            </a:solidFill>
            <a:prstDash val="solid"/>
            <a:headEnd type="none" len="sm" w="sm"/>
            <a:tailEnd type="none" len="sm" w="sm"/>
          </a:ln>
        </p:spPr>
      </p:sp>
      <p:sp>
        <p:nvSpPr>
          <p:cNvPr name="Freeform 11" id="11"/>
          <p:cNvSpPr/>
          <p:nvPr/>
        </p:nvSpPr>
        <p:spPr>
          <a:xfrm flipH="false" flipV="false" rot="0">
            <a:off x="11575504" y="2944421"/>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2"/>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C1A27"/>
        </a:solidFill>
      </p:bgPr>
    </p:bg>
    <p:spTree>
      <p:nvGrpSpPr>
        <p:cNvPr id="1" name=""/>
        <p:cNvGrpSpPr/>
        <p:nvPr/>
      </p:nvGrpSpPr>
      <p:grpSpPr>
        <a:xfrm>
          <a:off x="0" y="0"/>
          <a:ext cx="0" cy="0"/>
          <a:chOff x="0" y="0"/>
          <a:chExt cx="0" cy="0"/>
        </a:xfrm>
      </p:grpSpPr>
      <p:sp>
        <p:nvSpPr>
          <p:cNvPr name="AutoShape 2" id="2"/>
          <p:cNvSpPr/>
          <p:nvPr/>
        </p:nvSpPr>
        <p:spPr>
          <a:xfrm rot="4161">
            <a:off x="1002069" y="9710280"/>
            <a:ext cx="16333542" cy="0"/>
          </a:xfrm>
          <a:prstGeom prst="line">
            <a:avLst/>
          </a:prstGeom>
          <a:ln cap="rnd" w="9525">
            <a:solidFill>
              <a:srgbClr val="E9E4C7"/>
            </a:solidFill>
            <a:prstDash val="solid"/>
            <a:headEnd type="none" len="sm" w="sm"/>
            <a:tailEnd type="none" len="sm" w="sm"/>
          </a:ln>
        </p:spPr>
      </p:sp>
      <p:sp>
        <p:nvSpPr>
          <p:cNvPr name="AutoShape 3" id="3"/>
          <p:cNvSpPr/>
          <p:nvPr/>
        </p:nvSpPr>
        <p:spPr>
          <a:xfrm rot="4161">
            <a:off x="1002069" y="579240"/>
            <a:ext cx="16333542" cy="0"/>
          </a:xfrm>
          <a:prstGeom prst="line">
            <a:avLst/>
          </a:prstGeom>
          <a:ln cap="rnd" w="9525">
            <a:solidFill>
              <a:srgbClr val="E9E4C7"/>
            </a:solidFill>
            <a:prstDash val="solid"/>
            <a:headEnd type="none" len="sm" w="sm"/>
            <a:tailEnd type="none" len="sm" w="sm"/>
          </a:ln>
        </p:spPr>
      </p:sp>
      <p:grpSp>
        <p:nvGrpSpPr>
          <p:cNvPr name="Group 4" id="4"/>
          <p:cNvGrpSpPr/>
          <p:nvPr/>
        </p:nvGrpSpPr>
        <p:grpSpPr>
          <a:xfrm rot="0">
            <a:off x="9144000" y="-390060"/>
            <a:ext cx="7333200" cy="2837520"/>
            <a:chOff x="0" y="0"/>
            <a:chExt cx="9777600" cy="3783360"/>
          </a:xfrm>
        </p:grpSpPr>
        <p:sp>
          <p:nvSpPr>
            <p:cNvPr name="Freeform 5" id="5"/>
            <p:cNvSpPr/>
            <p:nvPr/>
          </p:nvSpPr>
          <p:spPr>
            <a:xfrm flipH="false" flipV="false" rot="0">
              <a:off x="0" y="0"/>
              <a:ext cx="9777600" cy="3783360"/>
            </a:xfrm>
            <a:custGeom>
              <a:avLst/>
              <a:gdLst/>
              <a:ahLst/>
              <a:cxnLst/>
              <a:rect r="r" b="b" t="t" l="l"/>
              <a:pathLst>
                <a:path h="3783360" w="9777600">
                  <a:moveTo>
                    <a:pt x="0" y="0"/>
                  </a:moveTo>
                  <a:lnTo>
                    <a:pt x="9777600" y="0"/>
                  </a:lnTo>
                  <a:lnTo>
                    <a:pt x="9777600" y="3783360"/>
                  </a:lnTo>
                  <a:lnTo>
                    <a:pt x="0" y="3783360"/>
                  </a:lnTo>
                  <a:close/>
                </a:path>
              </a:pathLst>
            </a:custGeom>
            <a:solidFill>
              <a:srgbClr val="000000">
                <a:alpha val="0"/>
              </a:srgbClr>
            </a:solidFill>
          </p:spPr>
        </p:sp>
        <p:sp>
          <p:nvSpPr>
            <p:cNvPr name="TextBox 6" id="6"/>
            <p:cNvSpPr txBox="true"/>
            <p:nvPr/>
          </p:nvSpPr>
          <p:spPr>
            <a:xfrm>
              <a:off x="0" y="-38100"/>
              <a:ext cx="9777600" cy="3821460"/>
            </a:xfrm>
            <a:prstGeom prst="rect">
              <a:avLst/>
            </a:prstGeom>
          </p:spPr>
          <p:txBody>
            <a:bodyPr anchor="b" rtlCol="false" tIns="0" lIns="0" bIns="0" rIns="0"/>
            <a:lstStyle/>
            <a:p>
              <a:pPr algn="r">
                <a:lnSpc>
                  <a:spcPts val="6719"/>
                </a:lnSpc>
              </a:pPr>
              <a:r>
                <a:rPr lang="en-US" sz="5599" spc="-1">
                  <a:solidFill>
                    <a:srgbClr val="FFFFFC"/>
                  </a:solidFill>
                  <a:latin typeface="Arimo"/>
                  <a:ea typeface="Arimo"/>
                  <a:cs typeface="Arimo"/>
                  <a:sym typeface="Arimo"/>
                </a:rPr>
                <a:t>Backend Development</a:t>
              </a:r>
            </a:p>
          </p:txBody>
        </p:sp>
      </p:grpSp>
      <p:grpSp>
        <p:nvGrpSpPr>
          <p:cNvPr name="Group 7" id="7"/>
          <p:cNvGrpSpPr/>
          <p:nvPr/>
        </p:nvGrpSpPr>
        <p:grpSpPr>
          <a:xfrm rot="0">
            <a:off x="9209142" y="3510471"/>
            <a:ext cx="7333200" cy="5126914"/>
            <a:chOff x="0" y="0"/>
            <a:chExt cx="9777600" cy="6835885"/>
          </a:xfrm>
        </p:grpSpPr>
        <p:sp>
          <p:nvSpPr>
            <p:cNvPr name="Freeform 8" id="8"/>
            <p:cNvSpPr/>
            <p:nvPr/>
          </p:nvSpPr>
          <p:spPr>
            <a:xfrm flipH="false" flipV="false" rot="0">
              <a:off x="0" y="0"/>
              <a:ext cx="9777600" cy="6835885"/>
            </a:xfrm>
            <a:custGeom>
              <a:avLst/>
              <a:gdLst/>
              <a:ahLst/>
              <a:cxnLst/>
              <a:rect r="r" b="b" t="t" l="l"/>
              <a:pathLst>
                <a:path h="6835885" w="9777600">
                  <a:moveTo>
                    <a:pt x="0" y="0"/>
                  </a:moveTo>
                  <a:lnTo>
                    <a:pt x="9777600" y="0"/>
                  </a:lnTo>
                  <a:lnTo>
                    <a:pt x="9777600" y="6835885"/>
                  </a:lnTo>
                  <a:lnTo>
                    <a:pt x="0" y="6835885"/>
                  </a:lnTo>
                  <a:close/>
                </a:path>
              </a:pathLst>
            </a:custGeom>
            <a:solidFill>
              <a:srgbClr val="000000">
                <a:alpha val="0"/>
              </a:srgbClr>
            </a:solidFill>
          </p:spPr>
        </p:sp>
        <p:sp>
          <p:nvSpPr>
            <p:cNvPr name="TextBox 9" id="9"/>
            <p:cNvSpPr txBox="true"/>
            <p:nvPr/>
          </p:nvSpPr>
          <p:spPr>
            <a:xfrm>
              <a:off x="0" y="66675"/>
              <a:ext cx="9777600" cy="6769210"/>
            </a:xfrm>
            <a:prstGeom prst="rect">
              <a:avLst/>
            </a:prstGeom>
          </p:spPr>
          <p:txBody>
            <a:bodyPr anchor="t" rtlCol="false" tIns="0" lIns="0" bIns="0" rIns="0"/>
            <a:lstStyle/>
            <a:p>
              <a:pPr algn="r">
                <a:lnSpc>
                  <a:spcPts val="3263"/>
                </a:lnSpc>
              </a:pPr>
              <a:r>
                <a:rPr lang="en-US" sz="3399" spc="-4">
                  <a:solidFill>
                    <a:srgbClr val="FFFFFC"/>
                  </a:solidFill>
                  <a:latin typeface="Advent Pro"/>
                  <a:ea typeface="Advent Pro"/>
                  <a:cs typeface="Advent Pro"/>
                  <a:sym typeface="Advent Pro"/>
                </a:rPr>
                <a:t>The backend is structured using Express.js to handle HTTP requests and manage routes efficiently. Middleware is utilized for processing requests and ensuring security with user authentication. MongoDB is employed as the database, allowing for scalable data management that supports various operations like CRUD methods for recipe handling and user data storage. This setup ensures that the platform can accommodate numerous users and simultaneous requests.</a:t>
              </a:r>
            </a:p>
          </p:txBody>
        </p:sp>
      </p:grpSp>
      <p:sp>
        <p:nvSpPr>
          <p:cNvPr name="Freeform 10" id="10"/>
          <p:cNvSpPr/>
          <p:nvPr/>
        </p:nvSpPr>
        <p:spPr>
          <a:xfrm flipH="false" flipV="false" rot="0">
            <a:off x="0" y="2447460"/>
            <a:ext cx="8318604" cy="5704186"/>
          </a:xfrm>
          <a:custGeom>
            <a:avLst/>
            <a:gdLst/>
            <a:ahLst/>
            <a:cxnLst/>
            <a:rect r="r" b="b" t="t" l="l"/>
            <a:pathLst>
              <a:path h="5704186" w="8318604">
                <a:moveTo>
                  <a:pt x="0" y="0"/>
                </a:moveTo>
                <a:lnTo>
                  <a:pt x="8318604" y="0"/>
                </a:lnTo>
                <a:lnTo>
                  <a:pt x="8318604" y="5704186"/>
                </a:lnTo>
                <a:lnTo>
                  <a:pt x="0" y="5704186"/>
                </a:lnTo>
                <a:lnTo>
                  <a:pt x="0" y="0"/>
                </a:lnTo>
                <a:close/>
              </a:path>
            </a:pathLst>
          </a:custGeom>
          <a:blipFill>
            <a:blip r:embed="rId2"/>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DAGhKYs2Sro</dc:identifier>
  <dcterms:modified xsi:type="dcterms:W3CDTF">2011-08-01T06:04:30Z</dcterms:modified>
  <cp:revision>1</cp:revision>
  <dc:title>DOC-20250308-WA0093.</dc:title>
</cp:coreProperties>
</file>